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8" autoAdjust="0"/>
  </p:normalViewPr>
  <p:slideViewPr>
    <p:cSldViewPr>
      <p:cViewPr>
        <p:scale>
          <a:sx n="100" d="100"/>
          <a:sy n="100" d="100"/>
        </p:scale>
        <p:origin x="-294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240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EA0D6AD-5BCB-46A9-B615-D93D4CC61C28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7E98668-598F-4A21-B6A0-4B4DCEC12485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67538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Методическая разработка раздела учебной программы по английскому языку для 9 класса общеобразовательной школы по теме «Книги» (</a:t>
            </a:r>
            <a:r>
              <a:rPr lang="en-US" sz="2000" dirty="0" smtClean="0"/>
              <a:t>Books)</a:t>
            </a:r>
            <a:r>
              <a:rPr lang="ru-RU" sz="2000" dirty="0" smtClean="0"/>
              <a:t> к УМК «Английский язык нового тысячелетия-9» (</a:t>
            </a:r>
            <a:r>
              <a:rPr lang="ru-RU" sz="2000" dirty="0" err="1" smtClean="0"/>
              <a:t>авторов.Л</a:t>
            </a:r>
            <a:r>
              <a:rPr lang="ru-RU" sz="2000" dirty="0" smtClean="0"/>
              <a:t>. Гроза, </a:t>
            </a:r>
            <a:r>
              <a:rPr lang="ru-RU" sz="2000" dirty="0" err="1" smtClean="0"/>
              <a:t>М.Л.Мичурина</a:t>
            </a:r>
            <a:r>
              <a:rPr lang="ru-RU" sz="2000" dirty="0" smtClean="0"/>
              <a:t>, Т.Н. Рыжкова, </a:t>
            </a:r>
            <a:r>
              <a:rPr lang="ru-RU" sz="2000" dirty="0" err="1" smtClean="0"/>
              <a:t>Е.Ю.Шалимова</a:t>
            </a:r>
            <a:r>
              <a:rPr lang="ru-RU" sz="2000" dirty="0"/>
              <a:t>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149080"/>
            <a:ext cx="6400800" cy="1219200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>
                <a:solidFill>
                  <a:srgbClr val="00B0F0"/>
                </a:solidFill>
              </a:rPr>
              <a:t>Работу выполнила, учитель английского языка</a:t>
            </a:r>
          </a:p>
          <a:p>
            <a:r>
              <a:rPr lang="ru-RU" sz="1800" dirty="0" smtClean="0">
                <a:solidFill>
                  <a:srgbClr val="00B0F0"/>
                </a:solidFill>
              </a:rPr>
              <a:t>МБОУ СОШ№8 с углубленным изучением отдельных предметов </a:t>
            </a:r>
            <a:r>
              <a:rPr lang="ru-RU" sz="1800" dirty="0" err="1" smtClean="0">
                <a:solidFill>
                  <a:srgbClr val="00B0F0"/>
                </a:solidFill>
              </a:rPr>
              <a:t>г.Кстово</a:t>
            </a:r>
            <a:endParaRPr lang="ru-RU" sz="1800" dirty="0" smtClean="0">
              <a:solidFill>
                <a:srgbClr val="00B0F0"/>
              </a:solidFill>
            </a:endParaRPr>
          </a:p>
          <a:p>
            <a:r>
              <a:rPr lang="ru-RU" sz="1800" dirty="0" smtClean="0">
                <a:solidFill>
                  <a:srgbClr val="00B0F0"/>
                </a:solidFill>
              </a:rPr>
              <a:t>Тимофеева Ольга Викторовна</a:t>
            </a:r>
            <a:endParaRPr lang="ru-RU" sz="1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63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807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Конспект урока по теме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Books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Bookworms)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9 классе, «Английский язык нового тысячелетия» 9, авторы Гроза О.Л.,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Дворецкая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О.Б.,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Казырбаева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Н.Ю.)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Тема: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Books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Вид: традиционный урок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Тип: комбинированный урок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совершенствование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коммуникативных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навыков по теме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Books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Практические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расширить объем ЛЕ по теме «Книги»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расширить объем оценочной лексики за счет устойчивых фраз и выражений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 can t believe that…, I have never thought that…, its surprising that, its hard to believe that…)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20731-2\Pictures\2014-09-25\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92080" y="2204864"/>
            <a:ext cx="4139952" cy="22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46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6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</a:t>
            </a:r>
            <a: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адачи</a:t>
            </a:r>
            <a:r>
              <a:rPr lang="ru-RU" sz="1400" b="1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Практические:</a:t>
            </a:r>
            <a: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1. расширить объем ЛЕ по теме «Книги»</a:t>
            </a:r>
            <a:br>
              <a:rPr lang="ru-RU" sz="1400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 расширить объем оценочной лексики за счет устойчивых фраз и выражений (</a:t>
            </a:r>
            <a:r>
              <a:rPr lang="en-US" sz="1400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 can t believe that…, I have never thought that…, its surprising that, its hard to believe that…)</a:t>
            </a:r>
            <a:r>
              <a:rPr lang="ru-RU" sz="1400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Образовательные:</a:t>
            </a:r>
          </a:p>
          <a:p>
            <a:r>
              <a:rPr lang="ru-RU" sz="1400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Совершенствовать навыки </a:t>
            </a:r>
            <a:r>
              <a:rPr lang="ru-RU" sz="1400" dirty="0" err="1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навыки</a:t>
            </a:r>
            <a:r>
              <a:rPr lang="ru-RU" sz="1400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поискового и изучающего чтения</a:t>
            </a:r>
          </a:p>
          <a:p>
            <a:r>
              <a:rPr lang="ru-RU" sz="1400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Совершенствовать монологическую речь в связи с прочитанным</a:t>
            </a:r>
          </a:p>
          <a:p>
            <a:r>
              <a:rPr lang="ru-RU" sz="1400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Развивать умение рассказывать о событиях и выражать к ним свое отношение в устной и письменной форме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Развивающие:</a:t>
            </a:r>
            <a:endParaRPr lang="ru-RU" sz="1400" dirty="0" smtClean="0">
              <a:solidFill>
                <a:srgbClr val="46465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46465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совершенствовать компенсаторные умения (прогнозировать содержание текста, пользоваться языковой и контекстуальной догадкой при чтении, игнорировать лексические трудности, использовать словарные замены в процессе общения)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Совершенствовать умения  получать сведения из иноязычных словарей и Интернет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у обучающихся литературной непредвзятости, толерантности и социокультурной наблюдательности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93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Оборудование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Книга для учащихся УМК «Английский язык нового тысячелетия</a:t>
            </a:r>
          </a:p>
          <a:p>
            <a:r>
              <a:rPr lang="ru-RU" dirty="0" smtClean="0"/>
              <a:t>Слайды с ключевыми словами и заданиями</a:t>
            </a:r>
          </a:p>
          <a:p>
            <a:r>
              <a:rPr lang="ru-RU" dirty="0" smtClean="0"/>
              <a:t>Электронный словарь </a:t>
            </a:r>
            <a:r>
              <a:rPr lang="en-US" dirty="0" smtClean="0"/>
              <a:t>ABBY </a:t>
            </a:r>
            <a:r>
              <a:rPr lang="en-US" dirty="0" err="1" smtClean="0"/>
              <a:t>Lingvo</a:t>
            </a:r>
            <a:endParaRPr lang="en-US" dirty="0" smtClean="0"/>
          </a:p>
          <a:p>
            <a:r>
              <a:rPr lang="ru-RU" dirty="0" smtClean="0"/>
              <a:t>Шаблоны для выполнения грамматических заданий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27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 smtClean="0"/>
              <a:t>Начало урока. </a:t>
            </a:r>
            <a:r>
              <a:rPr lang="ru-RU" sz="2400" b="1" u="sng" dirty="0" err="1" smtClean="0"/>
              <a:t>Орг.момент</a:t>
            </a:r>
            <a:endParaRPr lang="ru-RU" sz="24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Приветствие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Good morning, everybody! I see you are quite well today and looking forward to learning something new and interesting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Организационный момент\ ознакомление с темой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 hope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youll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be satisfied because the lesson will be devoted to reading of English books</a:t>
            </a:r>
          </a:p>
          <a:p>
            <a:pPr marL="0" indent="0"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But before our trip I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want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you to tick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genres which are mentioned in this poem.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4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Lesson 3</a:t>
            </a:r>
            <a:br>
              <a:rPr lang="en-US" dirty="0" smtClean="0"/>
            </a:br>
            <a:r>
              <a:rPr lang="en-US" dirty="0" smtClean="0"/>
              <a:t>Bookworms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5715000" cy="5715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READING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 have read all the riddles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 have read  all the rhymes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 have read all the stories of terrible crimes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Of clever inspectors and generous kings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Of beautiful maidens and magical things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 have read about pirates and dragons and knights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About aliens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space and galaxy flights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 have reading about wizards and witches and-when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 have finished with these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Ill start all over again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/>
              <a:t>                                                                                                             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941452"/>
              </p:ext>
            </p:extLst>
          </p:nvPr>
        </p:nvGraphicFramePr>
        <p:xfrm>
          <a:off x="5652120" y="1844824"/>
          <a:ext cx="2615952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95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DDDDDD"/>
                          </a:solidFill>
                        </a:rPr>
                        <a:t>Adventure stories, autobiographies, biographies, detective stories, fairy tales, fantasies, historical stories, horror stories, humorous stories, ghost stories, love stories, legends, myths, science fiction, travel stories, true stories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5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9242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Речевая зарядка. Введение в тему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Look at the picture and answer the questions</a:t>
            </a:r>
            <a:br>
              <a:rPr lang="en-US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What can you say about the girl (her age, interests, etc.)</a:t>
            </a:r>
            <a:br>
              <a:rPr lang="en-US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Look at the covers and  match them with genres</a:t>
            </a:r>
            <a:br>
              <a:rPr lang="en-US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993" y="1268760"/>
            <a:ext cx="2466192" cy="20154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178" y="3501008"/>
            <a:ext cx="3231822" cy="2600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24" y="4104295"/>
            <a:ext cx="4573885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25" y="1556792"/>
            <a:ext cx="2500884" cy="22219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08432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0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Работа с текстом ( чтение текста с общим пониманием прочитанного)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8229600" cy="510422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Now I want you to read the text again and do the quiz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C. Choose the right item.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. Matilda had an elder … 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brother             b) sister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2. The only book Matilda’s parents had was a … 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travel book       b) cook book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500" dirty="0" err="1">
                <a:latin typeface="Times New Roman" pitchFamily="18" charset="0"/>
                <a:cs typeface="Times New Roman" pitchFamily="18" charset="0"/>
              </a:rPr>
              <a:t>Mrs</a:t>
            </a: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Phelps was a … 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teacher             b) librarian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4. At first Matilda read … books.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children’s          b) popular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5. Matilda liked … the books she read.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some of             b) all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1500" dirty="0" err="1">
                <a:latin typeface="Times New Roman" pitchFamily="18" charset="0"/>
                <a:cs typeface="Times New Roman" pitchFamily="18" charset="0"/>
              </a:rPr>
              <a:t>Mrs</a:t>
            </a: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Phelps thought that Dickens was … for Matilda.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too difficult         b) just right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7. The first book by Dickens that Matilda read was … 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“Oliver Twist”     b) “Great Expectations”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8. When Matilda began to borrow books from the library she turned her … into a reading room.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living room         b) bedroom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9. She liked to drink … when she was reading.</a:t>
            </a:r>
          </a:p>
          <a:p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 a) tea                     b) chocolate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1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Основная часть\ работа в парах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pairs discuss and find which answer is not correct (TB p.129 ex.1d)</a:t>
            </a:r>
          </a:p>
          <a:p>
            <a:r>
              <a:rPr lang="en-US" dirty="0" smtClean="0"/>
              <a:t>- Students answers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5" b="3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332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Работа с новой лексикой ( упр.1с, стр.129)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Let's go back to the text and read out the words in bold ( refused, unaccompanied, fascination, was stunned, etc.). Can you explain their meanings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If not – use the dictionary.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Монологическая речь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None/>
              <a:defRPr/>
            </a:pPr>
            <a:r>
              <a:rPr lang="en-US" sz="2200" kern="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Think about your answers to these questions. Then, in pairs, tell your partner about yourself.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None/>
              <a:defRPr/>
            </a:pPr>
            <a:endParaRPr lang="en-US" sz="2200" kern="0" dirty="0">
              <a:solidFill>
                <a:srgbClr val="FF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None/>
              <a:defRPr/>
            </a:pPr>
            <a:r>
              <a:rPr lang="en-US" sz="22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ru-RU" sz="22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I read about 2 or 3 books a month. And you?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None/>
              <a:defRPr/>
            </a:pPr>
            <a:endParaRPr lang="en-US" sz="2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Font typeface="Wingdings" pitchFamily="2" charset="2"/>
              <a:buAutoNum type="arabicParenR"/>
              <a:defRPr/>
            </a:pP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How many books do you read a month?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Font typeface="Wingdings" pitchFamily="2" charset="2"/>
              <a:buAutoNum type="arabicParenR"/>
              <a:defRPr/>
            </a:pP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What was the last book you read? What was it about?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Font typeface="Wingdings" pitchFamily="2" charset="2"/>
              <a:buAutoNum type="arabicParenR"/>
              <a:defRPr/>
            </a:pP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What is the best book you`ve ever read?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Font typeface="Wingdings" pitchFamily="2" charset="2"/>
              <a:buAutoNum type="arabicParenR"/>
              <a:defRPr/>
            </a:pP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Have you read any books in English? Which ones?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Font typeface="Wingdings" pitchFamily="2" charset="2"/>
              <a:buAutoNum type="arabicParenR"/>
              <a:defRPr/>
            </a:pP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What stories or books did you enjoy when you were a child?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CCFFFF"/>
              </a:buClr>
              <a:buSzPct val="90000"/>
              <a:buFont typeface="Wingdings" pitchFamily="2" charset="2"/>
              <a:buAutoNum type="arabicParenR"/>
              <a:defRPr/>
            </a:pP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What is your </a:t>
            </a:r>
            <a:r>
              <a:rPr lang="en-US" sz="2200" kern="0" dirty="0" err="1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22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legend from your country?</a:t>
            </a:r>
            <a:endParaRPr lang="ru-RU" sz="2200" kern="0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Заключительный этап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 урока, выставление оценок.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So, today you've got acquainted with the book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Matilda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Roald Dahl and enlarged your vocabulary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Объяснение домашнего задания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 home you'll have to continue the work and write down the summery of this story.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5400600" cy="4320480"/>
          </a:xfrm>
        </p:spPr>
      </p:pic>
    </p:spTree>
    <p:extLst>
      <p:ext uri="{BB962C8B-B14F-4D97-AF65-F5344CB8AC3E}">
        <p14:creationId xmlns:p14="http://schemas.microsoft.com/office/powerpoint/2010/main" val="403755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106896"/>
          </a:xfrm>
        </p:spPr>
        <p:txBody>
          <a:bodyPr>
            <a:normAutofit/>
          </a:bodyPr>
          <a:lstStyle/>
          <a:p>
            <a:pPr marL="228600" indent="114300" algn="ctr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Данная методическая разработка составлена к разделу учебной программы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Unit 9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Books, books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к УМК «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New Millennium English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и разработана на основе Программы </a:t>
            </a:r>
            <a:r>
              <a:rPr lang="ru-RU" sz="1600" dirty="0" smtClean="0">
                <a:latin typeface="Times New Roman"/>
                <a:ea typeface="Times New Roman"/>
              </a:rPr>
              <a:t>по </a:t>
            </a:r>
            <a:r>
              <a:rPr lang="ru-RU" sz="1600" dirty="0">
                <a:latin typeface="Times New Roman"/>
                <a:ea typeface="Times New Roman"/>
              </a:rPr>
              <a:t>иностранным языкам  авторы: «Английский язык нового тысячелетия»/”</a:t>
            </a:r>
            <a:r>
              <a:rPr lang="en-US" sz="1600" dirty="0">
                <a:latin typeface="Times New Roman"/>
                <a:ea typeface="Times New Roman"/>
              </a:rPr>
              <a:t>New Millennium English</a:t>
            </a:r>
            <a:r>
              <a:rPr lang="ru-RU" sz="1600" dirty="0">
                <a:latin typeface="Times New Roman"/>
                <a:ea typeface="Times New Roman"/>
              </a:rPr>
              <a:t>” для 5-11 классов общеобразовательных учреждений авторов О.Л. Грозы, </a:t>
            </a:r>
            <a:r>
              <a:rPr lang="ru-RU" sz="1600" dirty="0" err="1">
                <a:latin typeface="Times New Roman"/>
                <a:ea typeface="Times New Roman"/>
              </a:rPr>
              <a:t>М.Л.Мичуриной</a:t>
            </a:r>
            <a:r>
              <a:rPr lang="ru-RU" sz="1600" dirty="0">
                <a:latin typeface="Times New Roman"/>
                <a:ea typeface="Times New Roman"/>
              </a:rPr>
              <a:t>, Т.Н. Рыжковой, </a:t>
            </a:r>
            <a:r>
              <a:rPr lang="ru-RU" sz="1600" dirty="0" err="1">
                <a:latin typeface="Times New Roman"/>
                <a:ea typeface="Times New Roman"/>
              </a:rPr>
              <a:t>Е.Ю.Шалимовой</a:t>
            </a:r>
            <a:r>
              <a:rPr lang="ru-RU" sz="1600" dirty="0">
                <a:latin typeface="Times New Roman"/>
                <a:ea typeface="Times New Roman"/>
              </a:rPr>
              <a:t>, издательства «Титул», Обнинск,  2011 </a:t>
            </a:r>
            <a:r>
              <a:rPr lang="ru-RU" sz="1600" dirty="0" smtClean="0">
                <a:latin typeface="Times New Roman"/>
                <a:ea typeface="Times New Roman"/>
              </a:rPr>
              <a:t>год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УМК «Английский язык нового тысячелетия» для 9 класса состоит из следующих компонентов: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Учебник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Рабочая тетрадь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Книга для учителя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err="1">
                <a:latin typeface="Times New Roman"/>
                <a:ea typeface="Times New Roman"/>
              </a:rPr>
              <a:t>А</a:t>
            </a:r>
            <a:r>
              <a:rPr lang="ru-RU" sz="1600" dirty="0" err="1" smtClean="0">
                <a:latin typeface="Times New Roman"/>
                <a:ea typeface="Times New Roman"/>
              </a:rPr>
              <a:t>удиоприложение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17032"/>
            <a:ext cx="1838325" cy="2381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789040"/>
            <a:ext cx="1676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2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Используемые образовательные технологии и обоснованность их выбора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Компьютерные технологии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Цели использования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Наглядность учебного материала;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Активизация учения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 в программах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icrosoft Word, Power Point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др.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Использование электронных учебников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Использование интернет-образования</a:t>
            </a:r>
          </a:p>
          <a:p>
            <a:pPr marL="0" indent="0">
              <a:buNone/>
            </a:pPr>
            <a:r>
              <a:rPr lang="ru-RU" sz="1800" i="1" u="sng" dirty="0" smtClean="0">
                <a:latin typeface="Times New Roman" pitchFamily="18" charset="0"/>
                <a:cs typeface="Times New Roman" pitchFamily="18" charset="0"/>
              </a:rPr>
              <a:t>Результаты использования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Повышение качества знаний;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Повышение интереса к предмету;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Возможность самостоятельного выполнения тестовых заданий;</a:t>
            </a:r>
          </a:p>
          <a:p>
            <a:pPr>
              <a:buFont typeface="Wingdings" pitchFamily="2" charset="2"/>
              <a:buChar char="q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Возможность самостоятельного приобретения знаний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английскому языку.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941" y="1484784"/>
            <a:ext cx="3216920" cy="26642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958" y="4166964"/>
            <a:ext cx="2124075" cy="21526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7202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Личностно-ориентированное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Цели использования методики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Учет индивидуально – психологических особенностей обучающихся;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Приспособление (адаптация) обучения к особенностям различных групп обучающихся</a:t>
            </a:r>
          </a:p>
          <a:p>
            <a:pPr>
              <a:buFont typeface="Wingdings" pitchFamily="2" charset="2"/>
              <a:buChar char="q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Возможность обучения каждого на уровне его возможностей и способностей;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качества знаний и учебной активности.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362052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Методика проектной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29600" cy="49377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Цели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Приобщение учащихся к исследовательской деятельности;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Организация обучения в сотрудничестве;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Интеграция различных учебных предметов;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творческого потенциала учащихся;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Совершенствование знаний английского языка;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Отработка навыка поиска соответствующей информации.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Результаты использования методики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культуры устной и письменной речи;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Отработка навыков самостоятельной познавательной деятельности;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Практическое использование знаний;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интеллектуальных и творческих способностей;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коммуникативной компетенции учащихся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266429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9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Our Projects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78868"/>
            <a:ext cx="3682752" cy="2304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4283968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645024"/>
            <a:ext cx="3602174" cy="29317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2" y="3744838"/>
            <a:ext cx="4932040" cy="27877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564904"/>
            <a:ext cx="1800200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5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04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56855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учебного процесса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Количество часов в год______________________105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Количество часов в неделю____________________3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Количество контрольных работ _________________10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Данный УМК соответствует требованиям Федерального компонента государственного стандарта среднего (полного) общего образования по иностранному языку и подготовке к ЕГЭ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Учитывает Европейские стандарты в области изучения иностранных языков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-Способствует развитию коммуникативных умений в говорении,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аудировании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чтении, письме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-Включает учащихся в диалог культур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-Осуществляет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связи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Способствует дальнейшему развитию навыков самостоятельной работы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09120"/>
            <a:ext cx="23526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6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Пояснительная записка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Выбор УМК обусловлен его отличительными особенностями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Учебник состоит из 10 разделов, имеющих четкую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структуру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над чтением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Reading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над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аудированием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Listening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над устной речью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Language work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над грамматическим строем языка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Workbook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над письмом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Подготовка к Единому государственному экзамену(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Exam practice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 для совершенствования умений чтения художественной литературы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Extensive Reading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Материал, знакомящий учащихся с жизнью и культурой Великобритании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your Info)$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над устной речью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Speaking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 для проверки знаний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Check your progress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Проектная деятельность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78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Обоснование выбора раздела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Формирование и совершенствование  коммуникативных умений по теме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Books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во всех основных видах речевой деятельности, а также навыков оперирования данным языковым материалом в процессе общения в устной и письменной форме.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76056" y="2060848"/>
            <a:ext cx="3635896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60" y="4365104"/>
            <a:ext cx="4499992" cy="1872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9" y="2060848"/>
            <a:ext cx="486003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8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Познавательные задачи</a:t>
            </a:r>
            <a:endParaRPr lang="ru-RU" sz="1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Овладение новыми языковыми средствами в соответствии с темой и сферой общения, увеличение объема используемых лексических единиц;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Расширение лингвистического кругозора уч-ся, знаний о социокультурной специфике стран изучаемого языка;</a:t>
            </a: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Развивающие задачи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интерес и познавательную активность уч-ся;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развитию ключевых компетенций (развитие памяти, мышления, воображения);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речевой, смысловой и языковой догадки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Воспитательные задачи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воспитанию настойчивости в достижении цели, навыков сотрудничества, расширению кругозора уч-ся, их речевого этикета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Психолого-педагогический аспект выбора: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Методическая разработка рассчитана на школьников 15-16 лет. В этот период значительно возрастает роль самообразования и самовоспитания. В связи с этим возрастает объем самостоятельной работы с разнообразными источниками информации, фронтальные формы контроля замещаются индивидуальными и групповыми. Старшеклассники ориентированы на организацию самоконтроля, своего рода программы поведения на ближайшее и отдаленное будущее.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выборе технологий обучения предпочтение отдается проблемному изучению материала. Проектной и исследовательской работе с интернетом, самостоятельной работе, при выборе содержания – практико-ориентированным текстам, заданиям, тестам.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школьников 9 класса появляется устойчивое тяготение к  самостоятельности, оригинальности преподнести информацию, которая их интересует. Раздел программы спланирован с учетом того, что научные знания приобретают для них ценность лишь при условии его личностной значимости.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7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Ожидаемые результаты после изучения раздела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результате изучения 9 раздела ученик должен уметь:</a:t>
            </a:r>
          </a:p>
          <a:p>
            <a:pPr marL="0" indent="0">
              <a:buNone/>
            </a:pP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Говорение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Вести диалог, используя оценочные суждения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Участвовать в обсуждении проблем в связи с прочитанным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Делать сообщения, содержащие наиболее важную информацию по теме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Кратко передавать содержание  полученной информации</a:t>
            </a:r>
          </a:p>
          <a:p>
            <a:pPr marL="0" indent="0">
              <a:buNone/>
            </a:pP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Аудирование</a:t>
            </a:r>
            <a:endParaRPr lang="ru-RU" sz="1600" i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Относительно точно и полно понимать высказывания собеседника в стандартных ситуациях повседневной жизни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Понимать основное содержание и извлекать необходимую информацию из различных аудио- и видео текстов</a:t>
            </a:r>
          </a:p>
          <a:p>
            <a:pPr marL="0" indent="0">
              <a:buNone/>
            </a:pP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Письмо</a:t>
            </a:r>
            <a:endParaRPr lang="ru-RU" sz="1600" i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Составлять план – тезисы письменного сообщения, в том числе на основе выписок из текста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Рассказывать об отдельных фактах событиях свой жизни, выражая свои суждения и чувства</a:t>
            </a:r>
          </a:p>
          <a:p>
            <a:pPr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9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94421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u="sng" dirty="0"/>
              <a:t>Чтение</a:t>
            </a:r>
            <a:br>
              <a:rPr lang="ru-RU" i="1" u="sng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Читать аутентичные тексты различных стилей, используя основные виды чтения в зависимости от коммуникативной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420887"/>
            <a:ext cx="7216953" cy="3735437"/>
          </a:xfrm>
        </p:spPr>
      </p:pic>
    </p:spTree>
    <p:extLst>
      <p:ext uri="{BB962C8B-B14F-4D97-AF65-F5344CB8AC3E}">
        <p14:creationId xmlns:p14="http://schemas.microsoft.com/office/powerpoint/2010/main" val="38855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930</TotalTime>
  <Words>1434</Words>
  <Application>Microsoft Office PowerPoint</Application>
  <PresentationFormat>Экран (4:3)</PresentationFormat>
  <Paragraphs>163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Начальная</vt:lpstr>
      <vt:lpstr>Методическая разработка раздела учебной программы по английскому языку для 9 класса общеобразовательной школы по теме «Книги» (Books) к УМК «Английский язык нового тысячелетия-9» (авторов.Л. Гроза, М.Л.Мичурина, Т.Н. Рыжкова, Е.Ю.Шалимова)</vt:lpstr>
      <vt:lpstr>Данная методическая разработка составлена к разделу учебной программы Unit 9 «Books, books» к УМК «New Millennium English-9» и разработана на основе Программы по иностранным языкам  авторы: «Английский язык нового тысячелетия»/”New Millennium English” для 5-11 классов общеобразовательных учреждений авторов О.Л. Грозы, М.Л.Мичуриной, Т.Н. Рыжковой, Е.Ю.Шалимовой, издательства «Титул», Обнинск,  2011 год   УМК «Английский язык нового тысячелетия» для 9 класса состоит из следующих компонентов: Учебник Рабочая тетрадь Книга для учителя Аудиоприложение  </vt:lpstr>
      <vt:lpstr>Организация учебного процесса 1. Количество часов в год______________________105 2. Количество часов в неделю____________________3 3. Количество контрольных работ _________________10  Данный УМК соответствует требованиям Федерального компонента государственного стандарта среднего (полного) общего образования по иностранному языку и подготовке к ЕГЭ - Учитывает Европейские стандарты в области изучения иностранных языков -Способствует развитию коммуникативных умений в говорении, аудировании, чтении, письме -Включает учащихся в диалог культур -Осуществляет межпредметные связи - Способствует дальнейшему развитию навыков самостоятельной работы </vt:lpstr>
      <vt:lpstr>Пояснительная записка </vt:lpstr>
      <vt:lpstr>Обоснование выбора раздела</vt:lpstr>
      <vt:lpstr>Познавательные задачи</vt:lpstr>
      <vt:lpstr>Психолого-педагогический аспект выбора:</vt:lpstr>
      <vt:lpstr>Ожидаемые результаты после изучения раздела:</vt:lpstr>
      <vt:lpstr> Чтение Читать аутентичные тексты различных стилей, используя основные виды чтения в зависимости от коммуникативной задачи</vt:lpstr>
      <vt:lpstr>Конспект урока по теме «Books» (Bookworms) в 9 классе, «Английский язык нового тысячелетия» 9, авторы Гроза О.Л., Дворецкая О.Б., Казырбаева Н.Ю.) Тема: «Books» Вид: традиционный урок Тип: комбинированный урок Цель: совершенствование  коммуникативных навыков по теме «Books» Задачи:  Практические  1. расширить объем ЛЕ по теме «Книги» 2. расширить объем оценочной лексики за счет устойчивых фраз и выражений (I can t believe that…, I have never thought that…, its surprising that, its hard to believe that…) </vt:lpstr>
      <vt:lpstr>Презентация PowerPoint</vt:lpstr>
      <vt:lpstr>Оборудование</vt:lpstr>
      <vt:lpstr>Начало урока. Орг.момент</vt:lpstr>
      <vt:lpstr>Lesson 3 Bookworms</vt:lpstr>
      <vt:lpstr>Основная часть 1. Речевая зарядка. Введение в тему Look at the picture and answer the questions What can you say about the girl (her age, interests, etc.) Look at the covers and  match them with genres  </vt:lpstr>
      <vt:lpstr>2. Работа с текстом ( чтение текста с общим пониманием прочитанного)</vt:lpstr>
      <vt:lpstr>4. Основная часть\ работа в парах</vt:lpstr>
      <vt:lpstr>5. Работа с новой лексикой ( упр.1с, стр.129)</vt:lpstr>
      <vt:lpstr>Заключительный этап</vt:lpstr>
      <vt:lpstr>Используемые образовательные технологии и обоснованность их выбора</vt:lpstr>
      <vt:lpstr>2. Личностно-ориентированное обучение</vt:lpstr>
      <vt:lpstr>Методика проектной работы</vt:lpstr>
      <vt:lpstr>Our Projects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разработка раздела учебной программы по английскому языку для 9 класса общеобразовательной школы по теме «Книги» (Books) к УМК «Английский язык нового тысячелетия-9» (авторов.Л. Гроза, М.Л.Мичурина, Т.Н. Рыжкова, Е.Ю.Шалимова)</dc:title>
  <dc:creator>120731-2</dc:creator>
  <cp:lastModifiedBy>120731-2</cp:lastModifiedBy>
  <cp:revision>46</cp:revision>
  <dcterms:created xsi:type="dcterms:W3CDTF">2014-09-22T09:35:55Z</dcterms:created>
  <dcterms:modified xsi:type="dcterms:W3CDTF">2014-09-25T11:50:48Z</dcterms:modified>
</cp:coreProperties>
</file>