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3.wmf"/><Relationship Id="rId7" Type="http://schemas.openxmlformats.org/officeDocument/2006/relationships/image" Target="../media/image47.wmf"/><Relationship Id="rId12" Type="http://schemas.openxmlformats.org/officeDocument/2006/relationships/image" Target="../media/image52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11" Type="http://schemas.openxmlformats.org/officeDocument/2006/relationships/image" Target="../media/image51.wmf"/><Relationship Id="rId5" Type="http://schemas.openxmlformats.org/officeDocument/2006/relationships/image" Target="../media/image45.wmf"/><Relationship Id="rId10" Type="http://schemas.openxmlformats.org/officeDocument/2006/relationships/image" Target="../media/image50.wmf"/><Relationship Id="rId4" Type="http://schemas.openxmlformats.org/officeDocument/2006/relationships/image" Target="../media/image44.wmf"/><Relationship Id="rId9" Type="http://schemas.openxmlformats.org/officeDocument/2006/relationships/image" Target="../media/image4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FF0B534-736D-41EA-AE1E-594004382D84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2AFA88-1B4A-4A90-B102-2B37C3858A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7.bin"/><Relationship Id="rId3" Type="http://schemas.openxmlformats.org/officeDocument/2006/relationships/image" Target="../media/image14.png"/><Relationship Id="rId7" Type="http://schemas.openxmlformats.org/officeDocument/2006/relationships/oleObject" Target="../embeddings/oleObject1.bin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5.xml"/><Relationship Id="rId16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e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16.png"/><Relationship Id="rId15" Type="http://schemas.openxmlformats.org/officeDocument/2006/relationships/oleObject" Target="../embeddings/oleObject9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5.png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0.bin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Relationship Id="rId14" Type="http://schemas.openxmlformats.org/officeDocument/2006/relationships/oleObject" Target="../embeddings/oleObject2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МБОУ СОШ №8 с углубленным изучением отдельных предметов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Математика</a:t>
            </a:r>
          </a:p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Тема: Сложение </a:t>
            </a:r>
            <a:r>
              <a:rPr lang="ru-RU" sz="4000" dirty="0" smtClean="0"/>
              <a:t>смешанных чисел</a:t>
            </a:r>
          </a:p>
          <a:p>
            <a:pPr marL="0" indent="0" algn="ctr">
              <a:buNone/>
            </a:pPr>
            <a:endParaRPr lang="ru-RU" sz="4000" dirty="0" smtClean="0"/>
          </a:p>
          <a:p>
            <a:pPr marL="0" indent="0" algn="ctr">
              <a:buNone/>
            </a:pPr>
            <a:r>
              <a:rPr lang="ru-RU" dirty="0" smtClean="0"/>
              <a:t>6 класс</a:t>
            </a:r>
          </a:p>
          <a:p>
            <a:pPr marL="0" indent="0" algn="ctr">
              <a:buNone/>
            </a:pPr>
            <a:endParaRPr lang="ru-RU" sz="4000" dirty="0"/>
          </a:p>
          <a:p>
            <a:pPr marL="0" indent="0" algn="r">
              <a:buNone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0" indent="0" algn="r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Учитель математики: </a:t>
            </a:r>
            <a:r>
              <a:rPr lang="ru-RU" sz="2000" dirty="0" err="1" smtClean="0">
                <a:solidFill>
                  <a:schemeClr val="tx1"/>
                </a:solidFill>
              </a:rPr>
              <a:t>Боровинская</a:t>
            </a:r>
            <a:r>
              <a:rPr lang="ru-RU" sz="2000" dirty="0" smtClean="0">
                <a:solidFill>
                  <a:schemeClr val="tx1"/>
                </a:solidFill>
              </a:rPr>
              <a:t> Д. А.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66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b="1" i="1" u="sng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Подведем итог:</a:t>
            </a:r>
          </a:p>
        </p:txBody>
      </p:sp>
      <p:sp>
        <p:nvSpPr>
          <p:cNvPr id="24579" name="Rectangle 19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557338"/>
            <a:ext cx="4464050" cy="15113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 smtClean="0">
                <a:solidFill>
                  <a:srgbClr val="00B050"/>
                </a:solidFill>
              </a:rPr>
              <a:t>Я доволен собой,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 smtClean="0">
                <a:solidFill>
                  <a:srgbClr val="00B050"/>
                </a:solidFill>
              </a:rPr>
              <a:t>у меня все получилось !!!</a:t>
            </a:r>
          </a:p>
        </p:txBody>
      </p:sp>
      <p:sp>
        <p:nvSpPr>
          <p:cNvPr id="24580" name="Rectangle 20"/>
          <p:cNvSpPr>
            <a:spLocks noGrp="1" noChangeArrowheads="1"/>
          </p:cNvSpPr>
          <p:nvPr>
            <p:ph type="body" sz="half" idx="2"/>
          </p:nvPr>
        </p:nvSpPr>
        <p:spPr>
          <a:xfrm>
            <a:off x="4640263" y="1557338"/>
            <a:ext cx="3817937" cy="129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dirty="0" smtClean="0">
                <a:solidFill>
                  <a:srgbClr val="00B0F0"/>
                </a:solidFill>
              </a:rPr>
              <a:t>Я старался, но у меня не все получилось!!!</a:t>
            </a:r>
          </a:p>
        </p:txBody>
      </p:sp>
      <p:sp>
        <p:nvSpPr>
          <p:cNvPr id="139276" name="AutoShape 12"/>
          <p:cNvSpPr>
            <a:spLocks noChangeArrowheads="1"/>
          </p:cNvSpPr>
          <p:nvPr/>
        </p:nvSpPr>
        <p:spPr bwMode="auto">
          <a:xfrm>
            <a:off x="684213" y="3213100"/>
            <a:ext cx="3095625" cy="2879725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schemeClr val="hlink"/>
              </a:solidFill>
            </a:endParaRPr>
          </a:p>
        </p:txBody>
      </p:sp>
      <p:sp>
        <p:nvSpPr>
          <p:cNvPr id="139277" name="AutoShape 13"/>
          <p:cNvSpPr>
            <a:spLocks noChangeArrowheads="1"/>
          </p:cNvSpPr>
          <p:nvPr/>
        </p:nvSpPr>
        <p:spPr bwMode="auto">
          <a:xfrm>
            <a:off x="5364163" y="3213100"/>
            <a:ext cx="3095625" cy="2879725"/>
          </a:xfrm>
          <a:prstGeom prst="smileyFace">
            <a:avLst>
              <a:gd name="adj" fmla="val -4653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>
                <a:solidFill>
                  <a:schemeClr val="hlink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6" grpId="0" animBg="1"/>
      <p:bldP spid="13927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214554"/>
            <a:ext cx="8458200" cy="386123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071546"/>
            <a:ext cx="8458200" cy="9144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Устный  счет</a:t>
            </a:r>
            <a:endParaRPr lang="ru-RU" sz="4000" b="1" dirty="0"/>
          </a:p>
        </p:txBody>
      </p:sp>
      <p:pic>
        <p:nvPicPr>
          <p:cNvPr id="6" name="Рисунок 5" descr="египет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214554"/>
            <a:ext cx="6096000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81444" y="357166"/>
            <a:ext cx="7933894" cy="949346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Математики Древнего Египта вместо обычных для нас знаков «+» и «-» использовали знаки «идущие ноги». Догадайтесь, какое действие обозначали каждым из этих знаков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2" name="Текст 61"/>
          <p:cNvSpPr>
            <a:spLocks noGrp="1"/>
          </p:cNvSpPr>
          <p:nvPr>
            <p:ph type="body" sz="half" idx="3"/>
          </p:nvPr>
        </p:nvSpPr>
        <p:spPr>
          <a:xfrm>
            <a:off x="7358082" y="666750"/>
            <a:ext cx="1579184" cy="19049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1" name="Содержимое 60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4827607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/>
              <a:t>                         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</a:t>
            </a:r>
          </a:p>
          <a:p>
            <a:pPr>
              <a:buNone/>
            </a:pPr>
            <a:r>
              <a:rPr lang="ru-RU" dirty="0" smtClean="0"/>
              <a:t>               </a:t>
            </a:r>
            <a:endParaRPr lang="ru-RU" dirty="0"/>
          </a:p>
        </p:txBody>
      </p:sp>
      <p:sp>
        <p:nvSpPr>
          <p:cNvPr id="63" name="Содержимое 62"/>
          <p:cNvSpPr>
            <a:spLocks noGrp="1"/>
          </p:cNvSpPr>
          <p:nvPr>
            <p:ph sz="quarter" idx="4"/>
          </p:nvPr>
        </p:nvSpPr>
        <p:spPr>
          <a:xfrm>
            <a:off x="4855464" y="2071678"/>
            <a:ext cx="3502750" cy="3941763"/>
          </a:xfrm>
          <a:solidFill>
            <a:schemeClr val="accent4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ru-RU" dirty="0" smtClean="0"/>
              <a:t>  </a:t>
            </a:r>
            <a:r>
              <a:rPr lang="en-US" dirty="0" smtClean="0"/>
              <a:t> </a:t>
            </a:r>
            <a:r>
              <a:rPr lang="en-US" sz="4000" dirty="0" smtClean="0"/>
              <a:t>+</a:t>
            </a:r>
            <a:r>
              <a:rPr lang="en-US" dirty="0" smtClean="0"/>
              <a:t> </a:t>
            </a:r>
            <a:r>
              <a:rPr lang="en-US" sz="4800" dirty="0" smtClean="0"/>
              <a:t>       </a:t>
            </a:r>
          </a:p>
          <a:p>
            <a:pPr>
              <a:buNone/>
            </a:pPr>
            <a:r>
              <a:rPr lang="en-US" sz="4800" dirty="0" smtClean="0"/>
              <a:t>          _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1321571" y="2536025"/>
            <a:ext cx="500066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1500166" y="2500306"/>
            <a:ext cx="500066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1357290" y="2857496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0800000">
            <a:off x="1714480" y="2857496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>
            <a:off x="1428728" y="3714752"/>
            <a:ext cx="571504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1643042" y="3786190"/>
            <a:ext cx="57150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571604" y="4143380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000232" y="4143380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43106" y="2214554"/>
            <a:ext cx="571504" cy="840012"/>
          </a:xfrm>
          <a:prstGeom prst="rect">
            <a:avLst/>
          </a:prstGeom>
          <a:noFill/>
        </p:spPr>
      </p:pic>
      <p:cxnSp>
        <p:nvCxnSpPr>
          <p:cNvPr id="48" name="Прямая соединительная линия 47"/>
          <p:cNvCxnSpPr/>
          <p:nvPr/>
        </p:nvCxnSpPr>
        <p:spPr>
          <a:xfrm rot="5400000">
            <a:off x="1428728" y="4857760"/>
            <a:ext cx="571504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16200000" flipH="1">
            <a:off x="1678761" y="4893479"/>
            <a:ext cx="571504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0800000">
            <a:off x="1357290" y="5286388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0800000">
            <a:off x="1857356" y="5286388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714544" y="3286124"/>
            <a:ext cx="384666" cy="833442"/>
          </a:xfrm>
          <a:prstGeom prst="rect">
            <a:avLst/>
          </a:prstGeom>
          <a:noFill/>
        </p:spPr>
      </p:pic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785982" y="4357694"/>
            <a:ext cx="587990" cy="790745"/>
          </a:xfrm>
          <a:prstGeom prst="rect">
            <a:avLst/>
          </a:prstGeom>
          <a:noFill/>
        </p:spPr>
      </p:pic>
      <p:sp>
        <p:nvSpPr>
          <p:cNvPr id="64" name="Заголовок 63"/>
          <p:cNvSpPr>
            <a:spLocks noGrp="1"/>
          </p:cNvSpPr>
          <p:nvPr>
            <p:ph type="title"/>
          </p:nvPr>
        </p:nvSpPr>
        <p:spPr>
          <a:xfrm>
            <a:off x="304800" y="5410200"/>
            <a:ext cx="52358" cy="882650"/>
          </a:xfrm>
        </p:spPr>
        <p:txBody>
          <a:bodyPr/>
          <a:lstStyle/>
          <a:p>
            <a:endParaRPr lang="ru-RU" dirty="0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rot="5400000">
            <a:off x="5179223" y="2821777"/>
            <a:ext cx="64294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16200000" flipH="1">
            <a:off x="5429256" y="2857496"/>
            <a:ext cx="64294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10800000">
            <a:off x="5143504" y="3286124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10800000">
            <a:off x="5643570" y="3286124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16200000" flipH="1">
            <a:off x="5464975" y="4107661"/>
            <a:ext cx="64294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5400000">
            <a:off x="5214942" y="4000504"/>
            <a:ext cx="642942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5357818" y="4500570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5857884" y="4500570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Рисунок 86" descr="египет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5206" y="1071546"/>
            <a:ext cx="1571636" cy="2000264"/>
          </a:xfrm>
          <a:prstGeom prst="rect">
            <a:avLst/>
          </a:prstGeom>
        </p:spPr>
      </p:pic>
      <p:graphicFrame>
        <p:nvGraphicFramePr>
          <p:cNvPr id="53" name="Объект 5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47" name="Формула" r:id="rId7" imgW="114151" imgH="215619" progId="Equation.3">
              <p:embed/>
            </p:oleObj>
          </a:graphicData>
        </a:graphic>
      </p:graphicFrame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57200" y="714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4" name="Объект 53"/>
          <p:cNvGraphicFramePr>
            <a:graphicFrameLocks noChangeAspect="1"/>
          </p:cNvGraphicFramePr>
          <p:nvPr/>
        </p:nvGraphicFramePr>
        <p:xfrm>
          <a:off x="785786" y="2285992"/>
          <a:ext cx="428628" cy="738193"/>
        </p:xfrm>
        <a:graphic>
          <a:graphicData uri="http://schemas.openxmlformats.org/presentationml/2006/ole">
            <p:oleObj spid="_x0000_s1048" name="Формула" r:id="rId8" imgW="228501" imgH="393529" progId="Equation.3">
              <p:embed/>
            </p:oleObj>
          </a:graphicData>
        </a:graphic>
      </p:graphicFrame>
      <p:graphicFrame>
        <p:nvGraphicFramePr>
          <p:cNvPr id="56" name="Объект 55"/>
          <p:cNvGraphicFramePr>
            <a:graphicFrameLocks noChangeAspect="1"/>
          </p:cNvGraphicFramePr>
          <p:nvPr/>
        </p:nvGraphicFramePr>
        <p:xfrm>
          <a:off x="1928794" y="2285992"/>
          <a:ext cx="571504" cy="750890"/>
        </p:xfrm>
        <a:graphic>
          <a:graphicData uri="http://schemas.openxmlformats.org/presentationml/2006/ole">
            <p:oleObj spid="_x0000_s1049" name="Формула" r:id="rId9" imgW="228501" imgH="393529" progId="Equation.3">
              <p:embed/>
            </p:oleObj>
          </a:graphicData>
        </a:graphic>
      </p:graphicFrame>
      <p:graphicFrame>
        <p:nvGraphicFramePr>
          <p:cNvPr id="58" name="Объект 57"/>
          <p:cNvGraphicFramePr>
            <a:graphicFrameLocks noChangeAspect="1"/>
          </p:cNvGraphicFramePr>
          <p:nvPr/>
        </p:nvGraphicFramePr>
        <p:xfrm>
          <a:off x="2500298" y="2214554"/>
          <a:ext cx="684422" cy="857256"/>
        </p:xfrm>
        <a:graphic>
          <a:graphicData uri="http://schemas.openxmlformats.org/presentationml/2006/ole">
            <p:oleObj spid="_x0000_s1050" name="Формула" r:id="rId10" imgW="342751" imgH="393529" progId="Equation.3">
              <p:embed/>
            </p:oleObj>
          </a:graphicData>
        </a:graphic>
      </p:graphicFrame>
      <p:graphicFrame>
        <p:nvGraphicFramePr>
          <p:cNvPr id="59" name="Объект 58"/>
          <p:cNvGraphicFramePr>
            <a:graphicFrameLocks noChangeAspect="1"/>
          </p:cNvGraphicFramePr>
          <p:nvPr/>
        </p:nvGraphicFramePr>
        <p:xfrm>
          <a:off x="857224" y="3500438"/>
          <a:ext cx="500066" cy="785818"/>
        </p:xfrm>
        <a:graphic>
          <a:graphicData uri="http://schemas.openxmlformats.org/presentationml/2006/ole">
            <p:oleObj spid="_x0000_s1051" name="Формула" r:id="rId11" imgW="190417" imgH="393529" progId="Equation.3">
              <p:embed/>
            </p:oleObj>
          </a:graphicData>
        </a:graphic>
      </p:graphicFrame>
      <p:graphicFrame>
        <p:nvGraphicFramePr>
          <p:cNvPr id="60" name="Объект 59"/>
          <p:cNvGraphicFramePr>
            <a:graphicFrameLocks noChangeAspect="1"/>
          </p:cNvGraphicFramePr>
          <p:nvPr/>
        </p:nvGraphicFramePr>
        <p:xfrm>
          <a:off x="2285984" y="3429000"/>
          <a:ext cx="500066" cy="857256"/>
        </p:xfrm>
        <a:graphic>
          <a:graphicData uri="http://schemas.openxmlformats.org/presentationml/2006/ole">
            <p:oleObj spid="_x0000_s1052" name="Формула" r:id="rId12" imgW="190417" imgH="393529" progId="Equation.3">
              <p:embed/>
            </p:oleObj>
          </a:graphicData>
        </a:graphic>
      </p:graphicFrame>
      <p:graphicFrame>
        <p:nvGraphicFramePr>
          <p:cNvPr id="65" name="Объект 64"/>
          <p:cNvGraphicFramePr>
            <a:graphicFrameLocks noChangeAspect="1"/>
          </p:cNvGraphicFramePr>
          <p:nvPr/>
        </p:nvGraphicFramePr>
        <p:xfrm>
          <a:off x="2786050" y="3429000"/>
          <a:ext cx="642942" cy="868686"/>
        </p:xfrm>
        <a:graphic>
          <a:graphicData uri="http://schemas.openxmlformats.org/presentationml/2006/ole">
            <p:oleObj spid="_x0000_s1053" name="Формула" r:id="rId13" imgW="317225" imgH="393359" progId="Equation.3">
              <p:embed/>
            </p:oleObj>
          </a:graphicData>
        </a:graphic>
      </p:graphicFrame>
      <p:graphicFrame>
        <p:nvGraphicFramePr>
          <p:cNvPr id="67" name="Объект 66"/>
          <p:cNvGraphicFramePr>
            <a:graphicFrameLocks noChangeAspect="1"/>
          </p:cNvGraphicFramePr>
          <p:nvPr/>
        </p:nvGraphicFramePr>
        <p:xfrm>
          <a:off x="571472" y="4786322"/>
          <a:ext cx="642942" cy="785818"/>
        </p:xfrm>
        <a:graphic>
          <a:graphicData uri="http://schemas.openxmlformats.org/presentationml/2006/ole">
            <p:oleObj spid="_x0000_s1054" name="Формула" r:id="rId14" imgW="304536" imgH="393359" progId="Equation.3">
              <p:embed/>
            </p:oleObj>
          </a:graphicData>
        </a:graphic>
      </p:graphicFrame>
      <p:graphicFrame>
        <p:nvGraphicFramePr>
          <p:cNvPr id="68" name="Объект 67"/>
          <p:cNvGraphicFramePr>
            <a:graphicFrameLocks noChangeAspect="1"/>
          </p:cNvGraphicFramePr>
          <p:nvPr/>
        </p:nvGraphicFramePr>
        <p:xfrm>
          <a:off x="2285984" y="4786321"/>
          <a:ext cx="557678" cy="785819"/>
        </p:xfrm>
        <a:graphic>
          <a:graphicData uri="http://schemas.openxmlformats.org/presentationml/2006/ole">
            <p:oleObj spid="_x0000_s1055" name="Формула" r:id="rId15" imgW="279279" imgH="393529" progId="Equation.3">
              <p:embed/>
            </p:oleObj>
          </a:graphicData>
        </a:graphic>
      </p:graphicFrame>
      <p:graphicFrame>
        <p:nvGraphicFramePr>
          <p:cNvPr id="70" name="Объект 69"/>
          <p:cNvGraphicFramePr>
            <a:graphicFrameLocks noChangeAspect="1"/>
          </p:cNvGraphicFramePr>
          <p:nvPr/>
        </p:nvGraphicFramePr>
        <p:xfrm>
          <a:off x="2857488" y="4786322"/>
          <a:ext cx="836527" cy="785828"/>
        </p:xfrm>
        <a:graphic>
          <a:graphicData uri="http://schemas.openxmlformats.org/presentationml/2006/ole">
            <p:oleObj spid="_x0000_s1056" name="Формула" r:id="rId16" imgW="418918" imgH="393529" progId="Equation.3">
              <p:embed/>
            </p:oleObj>
          </a:graphicData>
        </a:graphic>
      </p:graphicFrame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uiExpand="1" build="p" animBg="1"/>
      <p:bldP spid="63" grpId="1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357158" y="2000241"/>
            <a:ext cx="8458200" cy="214313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</a:t>
            </a:r>
            <a:br>
              <a:rPr lang="ru-RU" dirty="0" smtClean="0"/>
            </a:br>
            <a:r>
              <a:rPr lang="ru-RU" dirty="0" smtClean="0"/>
              <a:t>            6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2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   7</a:t>
            </a:r>
            <a:br>
              <a:rPr lang="ru-RU" dirty="0" smtClean="0"/>
            </a:br>
            <a:r>
              <a:rPr lang="ru-RU" dirty="0" smtClean="0"/>
              <a:t>    5 </a:t>
            </a:r>
            <a:endParaRPr lang="ru-RU" dirty="0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214282" y="785794"/>
            <a:ext cx="8458200" cy="571504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 smtClean="0"/>
              <a:t>Вставьте вместо квадратиков числа, чтобы равенства оказались верными</a:t>
            </a:r>
            <a:endParaRPr lang="ru-RU" b="1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214554"/>
            <a:ext cx="1857388" cy="928694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28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43042" y="2571744"/>
            <a:ext cx="42862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3500438"/>
            <a:ext cx="1404943" cy="85725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1857356" y="3429000"/>
            <a:ext cx="4286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5000636"/>
            <a:ext cx="1214446" cy="890591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785786" y="4929198"/>
            <a:ext cx="357190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85786" y="5572140"/>
            <a:ext cx="357190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16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вычисли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2        3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2214554"/>
            <a:ext cx="928694" cy="785818"/>
          </a:xfrm>
          <a:prstGeom prst="rect">
            <a:avLst/>
          </a:prstGeom>
          <a:noFill/>
        </p:spPr>
      </p:pic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1107257" y="1964521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285852" y="2143116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2178827" y="2035959"/>
            <a:ext cx="214314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357422" y="2214554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2214554"/>
            <a:ext cx="1143008" cy="785818"/>
          </a:xfrm>
          <a:prstGeom prst="rect">
            <a:avLst/>
          </a:prstGeom>
          <a:noFill/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2285992"/>
            <a:ext cx="642942" cy="714380"/>
          </a:xfrm>
          <a:prstGeom prst="rect">
            <a:avLst/>
          </a:prstGeom>
          <a:noFill/>
        </p:spPr>
      </p:pic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2214554"/>
            <a:ext cx="857256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857365"/>
            <a:ext cx="8458200" cy="42184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357166"/>
            <a:ext cx="8458200" cy="914400"/>
          </a:xfrm>
        </p:spPr>
        <p:txBody>
          <a:bodyPr/>
          <a:lstStyle/>
          <a:p>
            <a:pPr algn="ctr"/>
            <a:r>
              <a:rPr lang="ru-RU" sz="3200" dirty="0" smtClean="0"/>
              <a:t>Выполни действия</a:t>
            </a:r>
            <a:endParaRPr lang="ru-RU" sz="3200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214554"/>
            <a:ext cx="1500198" cy="785818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214554"/>
            <a:ext cx="857256" cy="785818"/>
          </a:xfrm>
          <a:prstGeom prst="rect">
            <a:avLst/>
          </a:prstGeom>
          <a:noFill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357430"/>
            <a:ext cx="730616" cy="642942"/>
          </a:xfrm>
          <a:prstGeom prst="rect">
            <a:avLst/>
          </a:prstGeom>
          <a:noFill/>
        </p:spPr>
      </p:pic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3214686"/>
            <a:ext cx="1357322" cy="882259"/>
          </a:xfrm>
          <a:prstGeom prst="rect">
            <a:avLst/>
          </a:prstGeom>
          <a:noFill/>
        </p:spPr>
      </p:pic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3286124"/>
            <a:ext cx="745520" cy="785818"/>
          </a:xfrm>
          <a:prstGeom prst="rect">
            <a:avLst/>
          </a:prstGeom>
          <a:noFill/>
        </p:spPr>
      </p:pic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5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3286124"/>
            <a:ext cx="1309697" cy="785818"/>
          </a:xfrm>
          <a:prstGeom prst="rect">
            <a:avLst/>
          </a:prstGeom>
          <a:noFill/>
        </p:spPr>
      </p:pic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7" name="Picture 1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3286124"/>
            <a:ext cx="785818" cy="828295"/>
          </a:xfrm>
          <a:prstGeom prst="rect">
            <a:avLst/>
          </a:prstGeom>
          <a:noFill/>
        </p:spPr>
      </p:pic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49" name="Picture 1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4357694"/>
            <a:ext cx="1208951" cy="714380"/>
          </a:xfrm>
          <a:prstGeom prst="rect">
            <a:avLst/>
          </a:prstGeom>
          <a:noFill/>
        </p:spPr>
      </p:pic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51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4357694"/>
            <a:ext cx="857256" cy="726804"/>
          </a:xfrm>
          <a:prstGeom prst="rect">
            <a:avLst/>
          </a:prstGeom>
          <a:noFill/>
        </p:spPr>
      </p:pic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53" name="Picture 2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7" y="4357694"/>
            <a:ext cx="745519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3929067"/>
            <a:ext cx="8458200" cy="2146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642918"/>
            <a:ext cx="8458200" cy="2643206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5374" name="Формула" r:id="rId3" imgW="114151" imgH="215619" progId="Equation.3">
              <p:embed/>
            </p:oleObj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928661" y="857232"/>
          <a:ext cx="1742165" cy="1000132"/>
        </p:xfrm>
        <a:graphic>
          <a:graphicData uri="http://schemas.openxmlformats.org/presentationml/2006/ole">
            <p:oleObj spid="_x0000_s15375" name="Формула" r:id="rId4" imgW="685800" imgH="393700" progId="Equation.3">
              <p:embed/>
            </p:oleObj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143372" y="857232"/>
          <a:ext cx="1583542" cy="1000132"/>
        </p:xfrm>
        <a:graphic>
          <a:graphicData uri="http://schemas.openxmlformats.org/presentationml/2006/ole">
            <p:oleObj spid="_x0000_s15376" name="Формула" r:id="rId5" imgW="558558" imgH="393529" progId="Equation.3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642910" y="4214819"/>
          <a:ext cx="1357322" cy="956294"/>
        </p:xfrm>
        <a:graphic>
          <a:graphicData uri="http://schemas.openxmlformats.org/presentationml/2006/ole">
            <p:oleObj spid="_x0000_s15377" name="Формула" r:id="rId6" imgW="558558" imgH="393529" progId="Equation.3">
              <p:embed/>
            </p:oleObj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3000364" y="4214818"/>
          <a:ext cx="1214446" cy="896377"/>
        </p:xfrm>
        <a:graphic>
          <a:graphicData uri="http://schemas.openxmlformats.org/presentationml/2006/ole">
            <p:oleObj spid="_x0000_s15378" name="Формула" r:id="rId7" imgW="533169" imgH="393529" progId="Equation.3">
              <p:embed/>
            </p:oleObj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5375275" y="4286250"/>
          <a:ext cx="965200" cy="928688"/>
        </p:xfrm>
        <a:graphic>
          <a:graphicData uri="http://schemas.openxmlformats.org/presentationml/2006/ole">
            <p:oleObj spid="_x0000_s15379" name="Формула" r:id="rId8" imgW="355292" imgH="39335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85916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Изобретатель микроскопа </a:t>
            </a:r>
            <a:r>
              <a:rPr lang="ru-RU" sz="2200" dirty="0" err="1" smtClean="0"/>
              <a:t>Антони</a:t>
            </a:r>
            <a:r>
              <a:rPr lang="ru-RU" sz="2200" dirty="0" smtClean="0"/>
              <a:t> Ван Левенгук, первым обнаруживший в своем зубном налете живые микроорганизмы, тщательно ухаживал за своими зубами.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levengu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8926" y="1857364"/>
            <a:ext cx="3357585" cy="464346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81000" y="1928802"/>
            <a:ext cx="8191528" cy="4572032"/>
          </a:xfrm>
        </p:spPr>
        <p:txBody>
          <a:bodyPr/>
          <a:lstStyle/>
          <a:p>
            <a:r>
              <a:rPr lang="en-US" dirty="0" smtClean="0"/>
              <a:t>                                     </a:t>
            </a:r>
            <a:r>
              <a:rPr lang="ru-RU" dirty="0" smtClean="0"/>
              <a:t>ключ:</a:t>
            </a:r>
            <a:br>
              <a:rPr lang="ru-RU" dirty="0" smtClean="0"/>
            </a:br>
            <a:r>
              <a:rPr lang="ru-RU" dirty="0" smtClean="0"/>
              <a:t>                                       = с          = к </a:t>
            </a:r>
            <a:br>
              <a:rPr lang="ru-RU" dirty="0" smtClean="0"/>
            </a:br>
            <a:r>
              <a:rPr lang="ru-RU" dirty="0" smtClean="0"/>
              <a:t>                                         </a:t>
            </a:r>
            <a:br>
              <a:rPr lang="ru-RU" dirty="0" smtClean="0"/>
            </a:br>
            <a:r>
              <a:rPr lang="ru-RU" dirty="0" smtClean="0"/>
              <a:t>                                        = л         = а                                  </a:t>
            </a:r>
            <a:br>
              <a:rPr lang="ru-RU" dirty="0" smtClean="0"/>
            </a:b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>                                        = </a:t>
            </a:r>
            <a:r>
              <a:rPr lang="ru-RU" dirty="0" err="1" smtClean="0"/>
              <a:t>ю</a:t>
            </a:r>
            <a:r>
              <a:rPr lang="ru-RU" dirty="0" smtClean="0"/>
              <a:t>        = </a:t>
            </a:r>
            <a:r>
              <a:rPr lang="ru-RU" dirty="0" err="1" smtClean="0"/>
              <a:t>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= </a:t>
            </a:r>
            <a:r>
              <a:rPr lang="ru-RU" dirty="0" err="1" smtClean="0"/>
              <a:t>ь</a:t>
            </a:r>
            <a:r>
              <a:rPr lang="ru-RU" smtClean="0"/>
              <a:t>          = о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596" y="428604"/>
            <a:ext cx="8458200" cy="1071570"/>
          </a:xfrm>
        </p:spPr>
        <p:txBody>
          <a:bodyPr>
            <a:normAutofit/>
          </a:bodyPr>
          <a:lstStyle/>
          <a:p>
            <a:r>
              <a:rPr lang="ru-RU" dirty="0" smtClean="0"/>
              <a:t> Решите примеры и вы узнаете название средства, которое использовали для чистки зубов в </a:t>
            </a:r>
            <a:r>
              <a:rPr lang="en-US" dirty="0" smtClean="0"/>
              <a:t>XVIII</a:t>
            </a:r>
            <a:r>
              <a:rPr lang="ru-RU" dirty="0" smtClean="0"/>
              <a:t> веке.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785786" y="2071678"/>
          <a:ext cx="1357322" cy="895255"/>
        </p:xfrm>
        <a:graphic>
          <a:graphicData uri="http://schemas.openxmlformats.org/presentationml/2006/ole">
            <p:oleObj spid="_x0000_s16410" name="Формула" r:id="rId3" imgW="596641" imgH="393529" progId="Equation.3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714348" y="3000372"/>
          <a:ext cx="1285884" cy="905964"/>
        </p:xfrm>
        <a:graphic>
          <a:graphicData uri="http://schemas.openxmlformats.org/presentationml/2006/ole">
            <p:oleObj spid="_x0000_s16411" name="Формула" r:id="rId4" imgW="558558" imgH="393529" progId="Equation.3">
              <p:embed/>
            </p:oleObj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714348" y="3929066"/>
          <a:ext cx="1285884" cy="885831"/>
        </p:xfrm>
        <a:graphic>
          <a:graphicData uri="http://schemas.openxmlformats.org/presentationml/2006/ole">
            <p:oleObj spid="_x0000_s16412" name="Формула" r:id="rId5" imgW="571252" imgH="393529" progId="Equation.3">
              <p:embed/>
            </p:oleObj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714348" y="4786322"/>
          <a:ext cx="1214446" cy="897802"/>
        </p:xfrm>
        <a:graphic>
          <a:graphicData uri="http://schemas.openxmlformats.org/presentationml/2006/ole">
            <p:oleObj spid="_x0000_s16413" name="Формула" r:id="rId6" imgW="469696" imgH="393529" progId="Equation.3">
              <p:embed/>
            </p:oleObj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4214810" y="2428868"/>
          <a:ext cx="620716" cy="779634"/>
        </p:xfrm>
        <a:graphic>
          <a:graphicData uri="http://schemas.openxmlformats.org/presentationml/2006/ole">
            <p:oleObj spid="_x0000_s16414" name="Формула" r:id="rId7" imgW="241195" imgH="393529" progId="Equation.3">
              <p:embed/>
            </p:oleObj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6072198" y="2357430"/>
          <a:ext cx="571504" cy="857256"/>
        </p:xfrm>
        <a:graphic>
          <a:graphicData uri="http://schemas.openxmlformats.org/presentationml/2006/ole">
            <p:oleObj spid="_x0000_s16415" name="Формула" r:id="rId8" imgW="228501" imgH="393529" progId="Equation.3">
              <p:embed/>
            </p:oleObj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4286248" y="3643314"/>
          <a:ext cx="698504" cy="628654"/>
        </p:xfrm>
        <a:graphic>
          <a:graphicData uri="http://schemas.openxmlformats.org/presentationml/2006/ole">
            <p:oleObj spid="_x0000_s16416" name="Формула" r:id="rId9" imgW="253890" imgH="228501" progId="Equation.3">
              <p:embed/>
            </p:oleObj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6215074" y="3643314"/>
          <a:ext cx="357190" cy="571504"/>
        </p:xfrm>
        <a:graphic>
          <a:graphicData uri="http://schemas.openxmlformats.org/presentationml/2006/ole">
            <p:oleObj spid="_x0000_s16417" name="Формула" r:id="rId10" imgW="126725" imgH="177415" progId="Equation.3">
              <p:embed/>
            </p:oleObj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/>
        </p:nvGraphicFramePr>
        <p:xfrm>
          <a:off x="4286248" y="5643578"/>
          <a:ext cx="642942" cy="830467"/>
        </p:xfrm>
        <a:graphic>
          <a:graphicData uri="http://schemas.openxmlformats.org/presentationml/2006/ole">
            <p:oleObj spid="_x0000_s16418" name="Формула" r:id="rId11" imgW="304536" imgH="393359" progId="Equation.3">
              <p:embed/>
            </p:oleObj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/>
        </p:nvGraphicFramePr>
        <p:xfrm>
          <a:off x="4286248" y="4500570"/>
          <a:ext cx="642942" cy="797248"/>
        </p:xfrm>
        <a:graphic>
          <a:graphicData uri="http://schemas.openxmlformats.org/presentationml/2006/ole">
            <p:oleObj spid="_x0000_s16419" name="Формула" r:id="rId12" imgW="317225" imgH="393359" progId="Equation.3">
              <p:embed/>
            </p:oleObj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6072198" y="4500570"/>
          <a:ext cx="642942" cy="857257"/>
        </p:xfrm>
        <a:graphic>
          <a:graphicData uri="http://schemas.openxmlformats.org/presentationml/2006/ole">
            <p:oleObj spid="_x0000_s16420" name="Формула" r:id="rId13" imgW="241195" imgH="393529" progId="Equation.3">
              <p:embed/>
            </p:oleObj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/>
        </p:nvGraphicFramePr>
        <p:xfrm>
          <a:off x="6143636" y="5715016"/>
          <a:ext cx="642942" cy="830467"/>
        </p:xfrm>
        <a:graphic>
          <a:graphicData uri="http://schemas.openxmlformats.org/presentationml/2006/ole">
            <p:oleObj spid="_x0000_s16421" name="Формула" r:id="rId14" imgW="304536" imgH="39335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439</TotalTime>
  <Words>147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Трек</vt:lpstr>
      <vt:lpstr>Формула</vt:lpstr>
      <vt:lpstr>МБОУ СОШ №8 с углубленным изучением отдельных предметов</vt:lpstr>
      <vt:lpstr>Слайд 2</vt:lpstr>
      <vt:lpstr>Слайд 3</vt:lpstr>
      <vt:lpstr>                   6                 2          7     5 </vt:lpstr>
      <vt:lpstr>вычисли</vt:lpstr>
      <vt:lpstr>Слайд 6</vt:lpstr>
      <vt:lpstr>Слайд 7</vt:lpstr>
      <vt:lpstr>Изобретатель микроскопа Антони Ван Левенгук, первым обнаруживший в своем зубном налете живые микроорганизмы, тщательно ухаживал за своими зубами.  </vt:lpstr>
      <vt:lpstr>                                     ключ:                                        = с          = к                                                                                    = л         = а                                                                              = ю        = д                                          = ь          = о</vt:lpstr>
      <vt:lpstr>Подведем итог: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МБОУ СОШ №8</cp:lastModifiedBy>
  <cp:revision>32</cp:revision>
  <dcterms:created xsi:type="dcterms:W3CDTF">2009-10-18T09:46:42Z</dcterms:created>
  <dcterms:modified xsi:type="dcterms:W3CDTF">2014-04-09T11:40:10Z</dcterms:modified>
</cp:coreProperties>
</file>