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69" r:id="rId16"/>
    <p:sldId id="270" r:id="rId17"/>
    <p:sldId id="271" r:id="rId18"/>
    <p:sldId id="273" r:id="rId19"/>
    <p:sldId id="274" r:id="rId20"/>
    <p:sldId id="275" r:id="rId21"/>
    <p:sldId id="276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7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9542C-1BEB-4490-8595-D26072FF4CA1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C073E-4F3A-43EE-9C1F-9F0E2FEEDF7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9542C-1BEB-4490-8595-D26072FF4CA1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C073E-4F3A-43EE-9C1F-9F0E2FEEDF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9542C-1BEB-4490-8595-D26072FF4CA1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C073E-4F3A-43EE-9C1F-9F0E2FEEDF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9542C-1BEB-4490-8595-D26072FF4CA1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C073E-4F3A-43EE-9C1F-9F0E2FEEDF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9542C-1BEB-4490-8595-D26072FF4CA1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C073E-4F3A-43EE-9C1F-9F0E2FEEDF7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9542C-1BEB-4490-8595-D26072FF4CA1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C073E-4F3A-43EE-9C1F-9F0E2FEEDF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9542C-1BEB-4490-8595-D26072FF4CA1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C073E-4F3A-43EE-9C1F-9F0E2FEEDF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9542C-1BEB-4490-8595-D26072FF4CA1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C073E-4F3A-43EE-9C1F-9F0E2FEEDF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9542C-1BEB-4490-8595-D26072FF4CA1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C073E-4F3A-43EE-9C1F-9F0E2FEEDF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9542C-1BEB-4490-8595-D26072FF4CA1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C073E-4F3A-43EE-9C1F-9F0E2FEEDF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9542C-1BEB-4490-8595-D26072FF4CA1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F2C073E-4F3A-43EE-9C1F-9F0E2FEEDF7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F99542C-1BEB-4490-8595-D26072FF4CA1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F2C073E-4F3A-43EE-9C1F-9F0E2FEEDF7D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strips dir="ld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836712"/>
            <a:ext cx="7851648" cy="47525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dirty="0" smtClean="0"/>
              <a:t>Окислительно-восстановительные реакции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ЕГЭ по химии задание С-1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solidFill>
                  <a:schemeClr val="bg1"/>
                </a:solidFill>
              </a:rPr>
              <a:t>учитель химии МБОУ СОШ №8 Кузьмичева Н.В.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Важнейшие окислители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</a:t>
            </a:r>
            <a:r>
              <a:rPr lang="ru-RU" dirty="0" err="1" smtClean="0"/>
              <a:t>неМе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r>
              <a:rPr lang="ru-RU" baseline="-25000" dirty="0" smtClean="0"/>
              <a:t>(</a:t>
            </a:r>
            <a:r>
              <a:rPr lang="ru-RU" baseline="-25000" dirty="0" err="1" smtClean="0"/>
              <a:t>конц</a:t>
            </a:r>
            <a:r>
              <a:rPr lang="ru-RU" baseline="-25000" dirty="0" smtClean="0"/>
              <a:t>)</a:t>
            </a:r>
            <a:r>
              <a:rPr lang="ru-RU" dirty="0" smtClean="0"/>
              <a:t>   </a:t>
            </a:r>
            <a:r>
              <a:rPr lang="en-US" dirty="0" err="1" smtClean="0"/>
              <a:t>HBr</a:t>
            </a:r>
            <a:r>
              <a:rPr lang="ru-RU" dirty="0" smtClean="0"/>
              <a:t>                           </a:t>
            </a:r>
          </a:p>
          <a:p>
            <a:pPr>
              <a:buNone/>
            </a:pPr>
            <a:r>
              <a:rPr lang="ru-RU" dirty="0" smtClean="0"/>
              <a:t>                       </a:t>
            </a:r>
            <a:r>
              <a:rPr lang="ru-RU" dirty="0" err="1" smtClean="0"/>
              <a:t>малоактив</a:t>
            </a:r>
            <a:r>
              <a:rPr lang="ru-RU" dirty="0" smtClean="0"/>
              <a:t> </a:t>
            </a:r>
            <a:r>
              <a:rPr lang="ru-RU" dirty="0" err="1" smtClean="0"/>
              <a:t>Ме</a:t>
            </a:r>
            <a:endParaRPr lang="ru-RU" dirty="0" smtClean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195736" y="2852936"/>
            <a:ext cx="0" cy="100811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267744" y="2852936"/>
            <a:ext cx="259228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267744" y="3356992"/>
            <a:ext cx="259228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267744" y="3861048"/>
            <a:ext cx="259228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5868144" y="3068960"/>
            <a:ext cx="9361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SO</a:t>
            </a:r>
            <a:r>
              <a:rPr lang="en-US" sz="3200" b="1" baseline="-25000" dirty="0"/>
              <a:t>2</a:t>
            </a:r>
            <a:endParaRPr lang="ru-RU" sz="3200" b="1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5004048" y="2924944"/>
            <a:ext cx="792088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076056" y="3356992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5004048" y="3573016"/>
            <a:ext cx="792088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683568" y="4164469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2Ag + 2H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SO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4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конц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.) = Ag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SO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4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+ SO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+ 2H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O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2HBr + H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SO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4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конц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.) = Br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+ SO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+ 2H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O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 + 2H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SO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4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конц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.) = CO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+ 2SO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+ 2H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O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115616" y="5445224"/>
            <a:ext cx="58326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Активные металлы (</a:t>
            </a:r>
            <a:r>
              <a:rPr lang="en-US" dirty="0"/>
              <a:t>Zn</a:t>
            </a:r>
            <a:r>
              <a:rPr lang="ru-RU" dirty="0"/>
              <a:t>, </a:t>
            </a:r>
            <a:r>
              <a:rPr lang="en-US" dirty="0"/>
              <a:t>Mg</a:t>
            </a:r>
            <a:r>
              <a:rPr lang="ru-RU" dirty="0"/>
              <a:t>, </a:t>
            </a:r>
            <a:r>
              <a:rPr lang="en-US" dirty="0"/>
              <a:t>Al</a:t>
            </a:r>
            <a:r>
              <a:rPr lang="ru-RU" dirty="0"/>
              <a:t>, </a:t>
            </a:r>
            <a:r>
              <a:rPr lang="en-US" dirty="0"/>
              <a:t>Ca </a:t>
            </a:r>
            <a:r>
              <a:rPr lang="ru-RU" dirty="0"/>
              <a:t>и др.) восстанавливают концентрированную серную кислоту до свободной серы </a:t>
            </a:r>
            <a:r>
              <a:rPr lang="en-US" dirty="0"/>
              <a:t>S </a:t>
            </a:r>
            <a:r>
              <a:rPr lang="ru-RU" dirty="0"/>
              <a:t>или сероводорода </a:t>
            </a:r>
            <a:r>
              <a:rPr lang="en-US" dirty="0"/>
              <a:t>H</a:t>
            </a:r>
            <a:r>
              <a:rPr lang="ru-RU" baseline="-25000" dirty="0"/>
              <a:t>2</a:t>
            </a:r>
            <a:r>
              <a:rPr lang="en-US" dirty="0"/>
              <a:t>S</a:t>
            </a:r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772400" cy="1080120"/>
          </a:xfrm>
        </p:spPr>
        <p:txBody>
          <a:bodyPr/>
          <a:lstStyle/>
          <a:p>
            <a:pPr algn="ctr"/>
            <a:r>
              <a:rPr lang="ru-RU" dirty="0" smtClean="0"/>
              <a:t>Важнейшие окислители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484784"/>
            <a:ext cx="7992888" cy="504056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Перманганат калия </a:t>
            </a:r>
            <a:r>
              <a:rPr lang="en-US" sz="3200" dirty="0" smtClean="0"/>
              <a:t>KMnO</a:t>
            </a:r>
            <a:r>
              <a:rPr lang="en-US" sz="3200" baseline="-25000" dirty="0" smtClean="0"/>
              <a:t>4</a:t>
            </a:r>
            <a:r>
              <a:rPr lang="ru-RU" sz="3200" baseline="-25000" dirty="0" smtClean="0"/>
              <a:t>   </a:t>
            </a:r>
          </a:p>
          <a:p>
            <a:r>
              <a:rPr lang="ru-RU" sz="2800" baseline="-25000" dirty="0" smtClean="0"/>
              <a:t>К     с                                               </a:t>
            </a:r>
            <a:r>
              <a:rPr lang="ru-RU" sz="2800" baseline="-25000" dirty="0" err="1" smtClean="0"/>
              <a:t>н</a:t>
            </a:r>
            <a:r>
              <a:rPr lang="ru-RU" sz="2800" baseline="-25000" dirty="0" smtClean="0"/>
              <a:t>    </a:t>
            </a:r>
            <a:r>
              <a:rPr lang="ru-RU" sz="2800" baseline="-25000" dirty="0" err="1" smtClean="0"/>
              <a:t>с</a:t>
            </a:r>
            <a:r>
              <a:rPr lang="ru-RU" sz="2800" baseline="-25000" dirty="0" smtClean="0"/>
              <a:t>                                             </a:t>
            </a:r>
            <a:r>
              <a:rPr lang="ru-RU" sz="2800" baseline="-25000" dirty="0" err="1" smtClean="0"/>
              <a:t>с</a:t>
            </a:r>
            <a:r>
              <a:rPr lang="ru-RU" sz="2800" baseline="-25000" dirty="0" smtClean="0"/>
              <a:t>     </a:t>
            </a:r>
            <a:r>
              <a:rPr lang="ru-RU" sz="2800" baseline="-25000" dirty="0" err="1" smtClean="0"/>
              <a:t>щ</a:t>
            </a:r>
            <a:endParaRPr lang="ru-RU" sz="2800" baseline="-25000" dirty="0" smtClean="0"/>
          </a:p>
          <a:p>
            <a:r>
              <a:rPr lang="ru-RU" sz="2800" baseline="-25000" dirty="0" smtClean="0"/>
              <a:t>И    </a:t>
            </a:r>
            <a:r>
              <a:rPr lang="ru-RU" sz="2800" baseline="-25000" dirty="0" err="1" smtClean="0"/>
              <a:t>р</a:t>
            </a:r>
            <a:r>
              <a:rPr lang="ru-RU" sz="2800" baseline="-25000" dirty="0" smtClean="0"/>
              <a:t>                                               е     л                                            и     е  </a:t>
            </a:r>
          </a:p>
          <a:p>
            <a:r>
              <a:rPr lang="ru-RU" sz="2800" baseline="-25000" dirty="0" smtClean="0"/>
              <a:t>С     е                                               </a:t>
            </a:r>
            <a:r>
              <a:rPr lang="ru-RU" sz="2800" baseline="-25000" dirty="0" err="1" smtClean="0"/>
              <a:t>й</a:t>
            </a:r>
            <a:r>
              <a:rPr lang="ru-RU" sz="2800" baseline="-25000" dirty="0" smtClean="0"/>
              <a:t>    а                                             л     </a:t>
            </a:r>
            <a:r>
              <a:rPr lang="ru-RU" sz="2800" baseline="-25000" dirty="0" err="1" smtClean="0"/>
              <a:t>л</a:t>
            </a:r>
            <a:endParaRPr lang="ru-RU" sz="2800" baseline="-25000" dirty="0" smtClean="0"/>
          </a:p>
          <a:p>
            <a:r>
              <a:rPr lang="ru-RU" sz="2800" baseline="-25000" dirty="0" smtClean="0"/>
              <a:t>Л     </a:t>
            </a:r>
            <a:r>
              <a:rPr lang="ru-RU" sz="2800" baseline="-25000" dirty="0" err="1" smtClean="0"/>
              <a:t>д</a:t>
            </a:r>
            <a:r>
              <a:rPr lang="ru-RU" sz="2800" baseline="-25000" dirty="0" smtClean="0"/>
              <a:t>                                              т     б                                            </a:t>
            </a:r>
            <a:r>
              <a:rPr lang="ru-RU" sz="2800" baseline="-25000" dirty="0" err="1" smtClean="0"/>
              <a:t>ь</a:t>
            </a:r>
            <a:r>
              <a:rPr lang="ru-RU" sz="2800" baseline="-25000" dirty="0" smtClean="0"/>
              <a:t>      о</a:t>
            </a:r>
          </a:p>
          <a:p>
            <a:r>
              <a:rPr lang="ru-RU" sz="2800" baseline="-25000" dirty="0" smtClean="0"/>
              <a:t>А     </a:t>
            </a:r>
            <a:r>
              <a:rPr lang="ru-RU" sz="2800" baseline="-25000" dirty="0" err="1" smtClean="0"/>
              <a:t>а</a:t>
            </a:r>
            <a:r>
              <a:rPr lang="ru-RU" sz="2800" baseline="-25000" dirty="0" smtClean="0"/>
              <a:t>                                               </a:t>
            </a:r>
            <a:r>
              <a:rPr lang="ru-RU" sz="2800" baseline="-25000" dirty="0" err="1" smtClean="0"/>
              <a:t>р</a:t>
            </a:r>
            <a:r>
              <a:rPr lang="ru-RU" sz="2800" baseline="-25000" dirty="0" smtClean="0"/>
              <a:t>    о                                            </a:t>
            </a:r>
            <a:r>
              <a:rPr lang="ru-RU" sz="2800" baseline="-25000" dirty="0" err="1" smtClean="0"/>
              <a:t>н</a:t>
            </a:r>
            <a:r>
              <a:rPr lang="ru-RU" sz="2800" baseline="-25000" dirty="0" smtClean="0"/>
              <a:t>      ч</a:t>
            </a:r>
          </a:p>
          <a:p>
            <a:r>
              <a:rPr lang="ru-RU" sz="2800" baseline="-25000" dirty="0" smtClean="0"/>
              <a:t>Я                                                      а    </a:t>
            </a:r>
            <a:r>
              <a:rPr lang="ru-RU" sz="2800" baseline="-25000" dirty="0" err="1" smtClean="0"/>
              <a:t>щ</a:t>
            </a:r>
            <a:r>
              <a:rPr lang="ru-RU" sz="2800" baseline="-25000" dirty="0" smtClean="0"/>
              <a:t>                                           о      </a:t>
            </a:r>
            <a:r>
              <a:rPr lang="ru-RU" sz="2800" baseline="-25000" dirty="0" err="1" smtClean="0"/>
              <a:t>н</a:t>
            </a:r>
            <a:endParaRPr lang="ru-RU" sz="2800" baseline="-25000" dirty="0" smtClean="0"/>
          </a:p>
          <a:p>
            <a:r>
              <a:rPr lang="ru-RU" sz="3200" baseline="-25000" dirty="0" smtClean="0"/>
              <a:t>                                                 л   е  </a:t>
            </a:r>
          </a:p>
          <a:p>
            <a:r>
              <a:rPr lang="ru-RU" sz="3200" baseline="-25000" dirty="0" smtClean="0"/>
              <a:t>  </a:t>
            </a:r>
            <a:r>
              <a:rPr lang="en-US" sz="3200" dirty="0" smtClean="0"/>
              <a:t>MnSO</a:t>
            </a:r>
            <a:r>
              <a:rPr lang="en-US" sz="3200" baseline="-25000" dirty="0" smtClean="0"/>
              <a:t>4</a:t>
            </a:r>
            <a:r>
              <a:rPr lang="ru-RU" sz="3200" baseline="-25000" dirty="0" smtClean="0"/>
              <a:t>                         </a:t>
            </a:r>
            <a:r>
              <a:rPr lang="en-US" sz="3200" dirty="0" err="1" smtClean="0"/>
              <a:t>MnO</a:t>
            </a:r>
            <a:r>
              <a:rPr lang="ru-RU" sz="3200" baseline="-25000" dirty="0" smtClean="0"/>
              <a:t>2</a:t>
            </a:r>
            <a:r>
              <a:rPr lang="ru-RU" sz="3200" baseline="-25000" dirty="0" smtClean="0"/>
              <a:t>                            </a:t>
            </a:r>
            <a:r>
              <a:rPr lang="en-US" sz="3200" dirty="0" smtClean="0"/>
              <a:t>K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MnO</a:t>
            </a:r>
            <a:r>
              <a:rPr lang="en-US" sz="3200" baseline="-25000" dirty="0" smtClean="0"/>
              <a:t>4</a:t>
            </a:r>
            <a:endParaRPr lang="ru-RU" sz="3200" baseline="-25000" dirty="0" smtClean="0"/>
          </a:p>
          <a:p>
            <a:r>
              <a:rPr lang="ru-RU" sz="3200" dirty="0" smtClean="0"/>
              <a:t>  </a:t>
            </a:r>
            <a:r>
              <a:rPr lang="en-US" sz="3200" dirty="0" err="1" smtClean="0"/>
              <a:t>MnCl</a:t>
            </a:r>
            <a:r>
              <a:rPr lang="ru-RU" sz="3200" baseline="-25000" dirty="0" smtClean="0"/>
              <a:t>2</a:t>
            </a:r>
            <a:endParaRPr lang="ru-RU" sz="3200" dirty="0" smtClean="0"/>
          </a:p>
          <a:p>
            <a:r>
              <a:rPr lang="ru-RU" sz="3200" dirty="0" smtClean="0"/>
              <a:t>  </a:t>
            </a:r>
            <a:r>
              <a:rPr lang="en-US" sz="3200" dirty="0" err="1" smtClean="0"/>
              <a:t>Mn</a:t>
            </a:r>
            <a:r>
              <a:rPr lang="ru-RU" sz="3200" dirty="0" smtClean="0"/>
              <a:t>(</a:t>
            </a:r>
            <a:r>
              <a:rPr lang="en-US" sz="3200" dirty="0" smtClean="0"/>
              <a:t>NO</a:t>
            </a:r>
            <a:r>
              <a:rPr lang="ru-RU" sz="3200" baseline="-25000" dirty="0" smtClean="0"/>
              <a:t>3</a:t>
            </a:r>
            <a:r>
              <a:rPr lang="ru-RU" sz="3200" dirty="0" smtClean="0"/>
              <a:t>)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 </a:t>
            </a:r>
            <a:endParaRPr lang="ru-RU" sz="3200" baseline="-25000" dirty="0" smtClean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971600" y="2060848"/>
            <a:ext cx="0" cy="2304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211960" y="2204864"/>
            <a:ext cx="0" cy="23762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7308304" y="2276872"/>
            <a:ext cx="0" cy="18722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772400" cy="936104"/>
          </a:xfrm>
        </p:spPr>
        <p:txBody>
          <a:bodyPr/>
          <a:lstStyle/>
          <a:p>
            <a:pPr algn="ctr"/>
            <a:r>
              <a:rPr lang="ru-RU" dirty="0" smtClean="0"/>
              <a:t>Важнейшие окислители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844824"/>
            <a:ext cx="8280920" cy="4608512"/>
          </a:xfrm>
        </p:spPr>
        <p:txBody>
          <a:bodyPr/>
          <a:lstStyle/>
          <a:p>
            <a:r>
              <a:rPr lang="ru-RU" sz="2400" dirty="0" smtClean="0"/>
              <a:t>Хроматы и бихроматы (</a:t>
            </a:r>
            <a:r>
              <a:rPr lang="en-US" sz="2400" dirty="0" smtClean="0"/>
              <a:t>K</a:t>
            </a:r>
            <a:r>
              <a:rPr lang="ru-RU" sz="2400" baseline="-25000" dirty="0" smtClean="0"/>
              <a:t>2</a:t>
            </a:r>
            <a:r>
              <a:rPr lang="en-US" sz="2400" dirty="0" err="1" smtClean="0"/>
              <a:t>CrO</a:t>
            </a:r>
            <a:r>
              <a:rPr lang="ru-RU" sz="2400" baseline="-25000" dirty="0" smtClean="0"/>
              <a:t>4</a:t>
            </a:r>
            <a:r>
              <a:rPr lang="ru-RU" sz="2400" dirty="0" smtClean="0"/>
              <a:t> и </a:t>
            </a:r>
            <a:r>
              <a:rPr lang="en-US" sz="2400" dirty="0" smtClean="0"/>
              <a:t>K</a:t>
            </a:r>
            <a:r>
              <a:rPr lang="ru-RU" sz="2400" baseline="-25000" dirty="0" smtClean="0"/>
              <a:t>2</a:t>
            </a:r>
            <a:r>
              <a:rPr lang="en-US" sz="2400" dirty="0" smtClean="0"/>
              <a:t>Cr</a:t>
            </a:r>
            <a:r>
              <a:rPr lang="ru-RU" sz="2400" baseline="-25000" dirty="0" smtClean="0"/>
              <a:t>2</a:t>
            </a:r>
            <a:r>
              <a:rPr lang="en-US" sz="2400" dirty="0" smtClean="0"/>
              <a:t>O</a:t>
            </a:r>
            <a:r>
              <a:rPr lang="ru-RU" sz="2400" baseline="-25000" dirty="0" smtClean="0"/>
              <a:t>7</a:t>
            </a:r>
            <a:r>
              <a:rPr lang="ru-RU" sz="2400" dirty="0" smtClean="0"/>
              <a:t>) являются сильными окислителями в кислой среде, восстанавливаясь до соединений </a:t>
            </a:r>
            <a:r>
              <a:rPr lang="en-US" sz="2400" dirty="0" smtClean="0"/>
              <a:t>Cr</a:t>
            </a:r>
            <a:r>
              <a:rPr lang="ru-RU" sz="2400" baseline="30000" dirty="0" smtClean="0"/>
              <a:t>3+</a:t>
            </a:r>
            <a:r>
              <a:rPr lang="ru-RU" sz="2400" dirty="0" smtClean="0"/>
              <a:t>, образуя при этом соответствующие соли (</a:t>
            </a:r>
            <a:r>
              <a:rPr lang="en-US" sz="2400" dirty="0" err="1" smtClean="0"/>
              <a:t>CrCl</a:t>
            </a:r>
            <a:r>
              <a:rPr lang="ru-RU" sz="2400" baseline="-25000" dirty="0" smtClean="0"/>
              <a:t>3</a:t>
            </a:r>
            <a:r>
              <a:rPr lang="ru-RU" sz="2400" dirty="0" smtClean="0"/>
              <a:t>, </a:t>
            </a:r>
            <a:r>
              <a:rPr lang="en-US" sz="2400" dirty="0" smtClean="0"/>
              <a:t>Cr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(</a:t>
            </a:r>
            <a:r>
              <a:rPr lang="en-US" sz="2400" dirty="0" smtClean="0"/>
              <a:t>SO</a:t>
            </a:r>
            <a:r>
              <a:rPr lang="ru-RU" sz="2400" baseline="-25000" dirty="0" smtClean="0"/>
              <a:t>4</a:t>
            </a:r>
            <a:r>
              <a:rPr lang="ru-RU" sz="2400" dirty="0" smtClean="0"/>
              <a:t>)</a:t>
            </a:r>
            <a:r>
              <a:rPr lang="ru-RU" sz="2400" baseline="-25000" dirty="0" smtClean="0"/>
              <a:t>3</a:t>
            </a:r>
            <a:r>
              <a:rPr lang="ru-RU" sz="2400" dirty="0" smtClean="0"/>
              <a:t>, </a:t>
            </a:r>
            <a:r>
              <a:rPr lang="en-US" sz="2400" dirty="0" smtClean="0"/>
              <a:t>Cr</a:t>
            </a:r>
            <a:r>
              <a:rPr lang="ru-RU" sz="2400" dirty="0" smtClean="0"/>
              <a:t>(</a:t>
            </a:r>
            <a:r>
              <a:rPr lang="en-US" sz="2400" dirty="0" smtClean="0"/>
              <a:t>NO</a:t>
            </a:r>
            <a:r>
              <a:rPr lang="ru-RU" sz="2400" baseline="-25000" dirty="0" smtClean="0"/>
              <a:t>3</a:t>
            </a:r>
            <a:r>
              <a:rPr lang="ru-RU" sz="2400" dirty="0" smtClean="0"/>
              <a:t>)</a:t>
            </a:r>
            <a:r>
              <a:rPr lang="ru-RU" sz="2400" baseline="-25000" dirty="0" smtClean="0"/>
              <a:t>3</a:t>
            </a:r>
            <a:r>
              <a:rPr lang="ru-RU" sz="2400" dirty="0" smtClean="0"/>
              <a:t>)</a:t>
            </a:r>
          </a:p>
          <a:p>
            <a:r>
              <a:rPr lang="en-US" sz="2400" dirty="0" smtClean="0"/>
              <a:t> </a:t>
            </a:r>
            <a:endParaRPr lang="ru-RU" sz="2400" dirty="0" smtClean="0"/>
          </a:p>
          <a:p>
            <a:r>
              <a:rPr lang="ru-RU" sz="2400" dirty="0" smtClean="0"/>
              <a:t>Кислородсодержащие кислоты хлора и брома (</a:t>
            </a:r>
            <a:r>
              <a:rPr lang="en-US" sz="2400" dirty="0" err="1" smtClean="0"/>
              <a:t>HClO</a:t>
            </a:r>
            <a:r>
              <a:rPr lang="ru-RU" sz="2400" dirty="0" smtClean="0"/>
              <a:t>, </a:t>
            </a:r>
            <a:r>
              <a:rPr lang="en-US" sz="2400" dirty="0" err="1" smtClean="0"/>
              <a:t>HClO</a:t>
            </a:r>
            <a:r>
              <a:rPr lang="ru-RU" sz="2400" baseline="-25000" dirty="0" smtClean="0"/>
              <a:t>3</a:t>
            </a:r>
            <a:r>
              <a:rPr lang="ru-RU" sz="2400" dirty="0" smtClean="0"/>
              <a:t>, </a:t>
            </a:r>
            <a:r>
              <a:rPr lang="en-US" sz="2400" dirty="0" err="1" smtClean="0"/>
              <a:t>HClO</a:t>
            </a:r>
            <a:r>
              <a:rPr lang="ru-RU" sz="2400" baseline="-25000" dirty="0" smtClean="0"/>
              <a:t>4</a:t>
            </a:r>
            <a:r>
              <a:rPr lang="ru-RU" sz="2400" dirty="0" smtClean="0"/>
              <a:t>, </a:t>
            </a:r>
            <a:r>
              <a:rPr lang="en-US" sz="2400" dirty="0" err="1" smtClean="0"/>
              <a:t>HBrO</a:t>
            </a:r>
            <a:r>
              <a:rPr lang="ru-RU" sz="2400" baseline="-25000" dirty="0" smtClean="0"/>
              <a:t>3</a:t>
            </a:r>
            <a:r>
              <a:rPr lang="ru-RU" sz="2400" dirty="0" smtClean="0"/>
              <a:t>) и их соли, действуя в качестве окислителей, обычно переходят в отрицательно заряженные ионы </a:t>
            </a:r>
            <a:r>
              <a:rPr lang="en-US" sz="2400" dirty="0" err="1" smtClean="0"/>
              <a:t>Cl</a:t>
            </a:r>
            <a:r>
              <a:rPr lang="ru-RU" sz="2400" dirty="0" smtClean="0"/>
              <a:t>‾ и </a:t>
            </a:r>
            <a:r>
              <a:rPr lang="en-US" sz="2400" dirty="0" smtClean="0"/>
              <a:t>Br</a:t>
            </a:r>
            <a:r>
              <a:rPr lang="ru-RU" sz="2400" dirty="0" smtClean="0"/>
              <a:t>‾. </a:t>
            </a:r>
          </a:p>
          <a:p>
            <a:endParaRPr lang="ru-RU" sz="24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772400" cy="1080120"/>
          </a:xfrm>
        </p:spPr>
        <p:txBody>
          <a:bodyPr/>
          <a:lstStyle/>
          <a:p>
            <a:pPr algn="ctr"/>
            <a:r>
              <a:rPr lang="ru-RU" dirty="0" smtClean="0"/>
              <a:t>Важнейшие окислители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556792"/>
            <a:ext cx="7772400" cy="4824536"/>
          </a:xfrm>
        </p:spPr>
        <p:txBody>
          <a:bodyPr/>
          <a:lstStyle/>
          <a:p>
            <a:r>
              <a:rPr lang="ru-RU" sz="2400" dirty="0" err="1" smtClean="0"/>
              <a:t>Иод</a:t>
            </a:r>
            <a:r>
              <a:rPr lang="ru-RU" sz="2400" dirty="0" smtClean="0"/>
              <a:t> в кислородсодержащих кислотах (</a:t>
            </a:r>
            <a:r>
              <a:rPr lang="en-US" sz="2400" dirty="0" smtClean="0"/>
              <a:t>HIO</a:t>
            </a:r>
            <a:r>
              <a:rPr lang="ru-RU" sz="2400" baseline="-25000" dirty="0" smtClean="0"/>
              <a:t>3</a:t>
            </a:r>
            <a:r>
              <a:rPr lang="ru-RU" sz="2400" dirty="0" smtClean="0"/>
              <a:t>, </a:t>
            </a:r>
            <a:r>
              <a:rPr lang="en-US" sz="2400" dirty="0" smtClean="0"/>
              <a:t>HIO</a:t>
            </a:r>
            <a:r>
              <a:rPr lang="ru-RU" sz="2400" baseline="-25000" dirty="0" smtClean="0"/>
              <a:t>4</a:t>
            </a:r>
            <a:r>
              <a:rPr lang="ru-RU" sz="2400" dirty="0" smtClean="0"/>
              <a:t>) и их солях восстанавливается до свободного </a:t>
            </a:r>
            <a:r>
              <a:rPr lang="ru-RU" sz="2400" dirty="0" err="1" smtClean="0"/>
              <a:t>иода</a:t>
            </a:r>
            <a:r>
              <a:rPr lang="ru-RU" sz="2400" dirty="0" smtClean="0"/>
              <a:t>, а при действии более сильных восстановителей – до отрицательно заряженного иона </a:t>
            </a:r>
            <a:r>
              <a:rPr lang="en-US" sz="2400" dirty="0" smtClean="0"/>
              <a:t>I</a:t>
            </a:r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i="1" dirty="0" smtClean="0"/>
              <a:t>Ион Н</a:t>
            </a:r>
            <a:r>
              <a:rPr lang="ru-RU" sz="2400" i="1" baseline="30000" dirty="0" smtClean="0"/>
              <a:t>+</a:t>
            </a:r>
            <a:r>
              <a:rPr lang="ru-RU" sz="2400" i="1" dirty="0" smtClean="0"/>
              <a:t> и катионы металлов в высшей степени окисления (Fe</a:t>
            </a:r>
            <a:r>
              <a:rPr lang="ru-RU" sz="2400" i="1" baseline="30000" dirty="0" smtClean="0"/>
              <a:t>3+</a:t>
            </a:r>
            <a:r>
              <a:rPr lang="ru-RU" sz="2400" i="1" dirty="0" smtClean="0"/>
              <a:t>, Cu</a:t>
            </a:r>
            <a:r>
              <a:rPr lang="ru-RU" sz="2400" i="1" baseline="30000" dirty="0" smtClean="0"/>
              <a:t>2+</a:t>
            </a:r>
            <a:r>
              <a:rPr lang="ru-RU" sz="2400" i="1" dirty="0" smtClean="0"/>
              <a:t>, Hg</a:t>
            </a:r>
            <a:r>
              <a:rPr lang="ru-RU" sz="2400" i="1" baseline="30000" dirty="0" smtClean="0"/>
              <a:t>2+</a:t>
            </a:r>
            <a:r>
              <a:rPr lang="ru-RU" sz="2400" i="1" dirty="0" smtClean="0"/>
              <a:t>).</a:t>
            </a:r>
            <a:r>
              <a:rPr lang="ru-RU" sz="2400" dirty="0" smtClean="0"/>
              <a:t> Ион Н</a:t>
            </a:r>
            <a:r>
              <a:rPr lang="ru-RU" sz="2400" baseline="30000" dirty="0" smtClean="0"/>
              <a:t>+</a:t>
            </a:r>
            <a:r>
              <a:rPr lang="ru-RU" sz="2400" dirty="0" smtClean="0"/>
              <a:t> при взаимодействии с восстановителями переходит в Н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, а катионы металлов – в ионы с более низкой степенью окисления</a:t>
            </a:r>
          </a:p>
          <a:p>
            <a:endParaRPr lang="ru-RU" sz="24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136904" cy="936104"/>
          </a:xfrm>
        </p:spPr>
        <p:txBody>
          <a:bodyPr/>
          <a:lstStyle/>
          <a:p>
            <a:r>
              <a:rPr lang="ru-RU" sz="4400" i="1" dirty="0" smtClean="0"/>
              <a:t>Важнейшие восстановители</a:t>
            </a:r>
            <a:r>
              <a:rPr lang="ru-RU" sz="4400" dirty="0" smtClean="0"/>
              <a:t> 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340768"/>
            <a:ext cx="7772400" cy="4968552"/>
          </a:xfrm>
        </p:spPr>
        <p:txBody>
          <a:bodyPr/>
          <a:lstStyle/>
          <a:p>
            <a:r>
              <a:rPr lang="ru-RU" sz="2800" i="1" dirty="0" smtClean="0">
                <a:solidFill>
                  <a:srgbClr val="FFC000"/>
                </a:solidFill>
              </a:rPr>
              <a:t>Активные металлы </a:t>
            </a:r>
            <a:r>
              <a:rPr lang="ru-RU" sz="2800" i="1" dirty="0" smtClean="0"/>
              <a:t>(щелочные, щелочноземельные, цинк, алюминий, железо и др.) и некоторые </a:t>
            </a:r>
            <a:r>
              <a:rPr lang="ru-RU" sz="2800" i="1" dirty="0" smtClean="0">
                <a:solidFill>
                  <a:srgbClr val="FFC000"/>
                </a:solidFill>
              </a:rPr>
              <a:t>неметаллы</a:t>
            </a:r>
            <a:r>
              <a:rPr lang="ru-RU" sz="2800" i="1" dirty="0" smtClean="0"/>
              <a:t> (водород, углерод, фосфор, кремний).</a:t>
            </a:r>
            <a:r>
              <a:rPr lang="ru-RU" sz="2800" dirty="0" smtClean="0"/>
              <a:t> </a:t>
            </a:r>
            <a:endParaRPr lang="ru-RU" sz="2800" dirty="0" smtClean="0"/>
          </a:p>
          <a:p>
            <a:endParaRPr lang="ru-RU" sz="2800" dirty="0" smtClean="0"/>
          </a:p>
          <a:p>
            <a:r>
              <a:rPr lang="ru-RU" dirty="0" smtClean="0"/>
              <a:t>В</a:t>
            </a:r>
            <a:r>
              <a:rPr lang="ru-RU" u="sng" dirty="0" smtClean="0"/>
              <a:t> </a:t>
            </a:r>
            <a:r>
              <a:rPr lang="ru-RU" u="sng" dirty="0" smtClean="0"/>
              <a:t>кислой </a:t>
            </a:r>
            <a:r>
              <a:rPr lang="ru-RU" dirty="0" smtClean="0"/>
              <a:t>среде металлы окисляются до катионов, образуя в зависимости от кислоты соответствующие</a:t>
            </a:r>
            <a:r>
              <a:rPr lang="ru-RU" u="sng" dirty="0" smtClean="0"/>
              <a:t> соли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smtClean="0"/>
              <a:t>В </a:t>
            </a:r>
            <a:r>
              <a:rPr lang="ru-RU" u="sng" dirty="0" smtClean="0"/>
              <a:t>щелочной</a:t>
            </a:r>
            <a:r>
              <a:rPr lang="ru-RU" dirty="0" smtClean="0"/>
              <a:t> среде те металлы, которые образуют </a:t>
            </a:r>
            <a:r>
              <a:rPr lang="ru-RU" dirty="0" err="1" smtClean="0"/>
              <a:t>амфотерные</a:t>
            </a:r>
            <a:r>
              <a:rPr lang="ru-RU" dirty="0" smtClean="0"/>
              <a:t> </a:t>
            </a:r>
            <a:r>
              <a:rPr lang="ru-RU" dirty="0" err="1" smtClean="0"/>
              <a:t>гидроксиды</a:t>
            </a:r>
            <a:r>
              <a:rPr lang="ru-RU" dirty="0" smtClean="0"/>
              <a:t>, например, цинк и алюминий, образуют соответственно </a:t>
            </a:r>
            <a:r>
              <a:rPr lang="ru-RU" u="sng" dirty="0" err="1" smtClean="0"/>
              <a:t>гидроксоцинкаты</a:t>
            </a:r>
            <a:r>
              <a:rPr lang="ru-RU" dirty="0" smtClean="0"/>
              <a:t> или </a:t>
            </a:r>
            <a:r>
              <a:rPr lang="ru-RU" u="sng" dirty="0" err="1" smtClean="0"/>
              <a:t>гидроксоалюминаты</a:t>
            </a:r>
            <a:endParaRPr lang="ru-RU" u="sng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Важнейшие восстановители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200" i="1" dirty="0" err="1" smtClean="0"/>
              <a:t>Бескислородные</a:t>
            </a:r>
            <a:r>
              <a:rPr lang="ru-RU" sz="3200" i="1" dirty="0" smtClean="0"/>
              <a:t> кислоты (</a:t>
            </a:r>
            <a:r>
              <a:rPr lang="en-US" sz="3200" i="1" dirty="0" err="1" smtClean="0"/>
              <a:t>HCl</a:t>
            </a:r>
            <a:r>
              <a:rPr lang="ru-RU" sz="3200" i="1" dirty="0" smtClean="0"/>
              <a:t>, </a:t>
            </a:r>
            <a:r>
              <a:rPr lang="en-US" sz="3200" i="1" dirty="0" err="1" smtClean="0"/>
              <a:t>HBr</a:t>
            </a:r>
            <a:r>
              <a:rPr lang="ru-RU" sz="3200" i="1" dirty="0" smtClean="0"/>
              <a:t>, </a:t>
            </a:r>
            <a:r>
              <a:rPr lang="en-US" sz="3200" i="1" dirty="0" smtClean="0"/>
              <a:t>HI</a:t>
            </a:r>
            <a:r>
              <a:rPr lang="ru-RU" sz="3200" i="1" dirty="0" smtClean="0"/>
              <a:t>, </a:t>
            </a:r>
            <a:r>
              <a:rPr lang="en-US" sz="3200" i="1" dirty="0" smtClean="0"/>
              <a:t>H</a:t>
            </a:r>
            <a:r>
              <a:rPr lang="ru-RU" sz="3200" i="1" baseline="-25000" dirty="0" smtClean="0"/>
              <a:t>2</a:t>
            </a:r>
            <a:r>
              <a:rPr lang="en-US" sz="3200" i="1" dirty="0" smtClean="0"/>
              <a:t>S</a:t>
            </a:r>
            <a:r>
              <a:rPr lang="ru-RU" sz="3200" i="1" dirty="0" smtClean="0"/>
              <a:t>) и их соли</a:t>
            </a:r>
            <a:r>
              <a:rPr lang="ru-RU" sz="3200" dirty="0" smtClean="0"/>
              <a:t>, а также </a:t>
            </a:r>
            <a:r>
              <a:rPr lang="ru-RU" sz="3200" i="1" dirty="0" smtClean="0"/>
              <a:t>гидриды щелочных и щелочноземельных металлов (</a:t>
            </a:r>
            <a:r>
              <a:rPr lang="en-US" sz="3200" i="1" dirty="0" err="1" smtClean="0"/>
              <a:t>NaH</a:t>
            </a:r>
            <a:r>
              <a:rPr lang="ru-RU" sz="3200" i="1" dirty="0" smtClean="0"/>
              <a:t>, </a:t>
            </a:r>
            <a:r>
              <a:rPr lang="en-US" sz="3200" i="1" dirty="0" err="1" smtClean="0"/>
              <a:t>CaH</a:t>
            </a:r>
            <a:r>
              <a:rPr lang="ru-RU" sz="3200" i="1" baseline="-25000" dirty="0" smtClean="0"/>
              <a:t>2</a:t>
            </a:r>
            <a:r>
              <a:rPr lang="ru-RU" sz="3200" i="1" dirty="0" smtClean="0"/>
              <a:t> и др.)</a:t>
            </a:r>
            <a:r>
              <a:rPr lang="ru-RU" sz="3200" dirty="0" smtClean="0"/>
              <a:t> </a:t>
            </a:r>
            <a:r>
              <a:rPr lang="ru-RU" dirty="0" smtClean="0"/>
              <a:t>образуют </a:t>
            </a:r>
            <a:r>
              <a:rPr lang="ru-RU" u="sng" dirty="0" smtClean="0">
                <a:solidFill>
                  <a:srgbClr val="FF0000"/>
                </a:solidFill>
              </a:rPr>
              <a:t>нейтральные </a:t>
            </a:r>
            <a:r>
              <a:rPr lang="ru-RU" u="sng" dirty="0" smtClean="0">
                <a:solidFill>
                  <a:srgbClr val="FF0000"/>
                </a:solidFill>
              </a:rPr>
              <a:t>атомы </a:t>
            </a:r>
            <a:r>
              <a:rPr lang="ru-RU" dirty="0" smtClean="0"/>
              <a:t>или </a:t>
            </a:r>
            <a:r>
              <a:rPr lang="ru-RU" u="sng" dirty="0" smtClean="0">
                <a:solidFill>
                  <a:srgbClr val="FF0000"/>
                </a:solidFill>
              </a:rPr>
              <a:t>молекулы</a:t>
            </a:r>
            <a:r>
              <a:rPr lang="ru-RU" dirty="0" smtClean="0"/>
              <a:t>, способные в некоторых случаях к дальнейшему </a:t>
            </a:r>
            <a:r>
              <a:rPr lang="ru-RU" dirty="0" smtClean="0"/>
              <a:t>окислению</a:t>
            </a:r>
            <a:r>
              <a:rPr lang="ru-RU" u="sng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7992888" cy="792088"/>
          </a:xfrm>
        </p:spPr>
        <p:txBody>
          <a:bodyPr/>
          <a:lstStyle/>
          <a:p>
            <a:pPr algn="ctr"/>
            <a:r>
              <a:rPr lang="ru-RU" sz="4800" dirty="0" smtClean="0"/>
              <a:t>Важнейшие восстановители 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1628800"/>
            <a:ext cx="7403160" cy="4752528"/>
          </a:xfrm>
        </p:spPr>
        <p:txBody>
          <a:bodyPr>
            <a:normAutofit fontScale="92500"/>
          </a:bodyPr>
          <a:lstStyle/>
          <a:p>
            <a:r>
              <a:rPr lang="ru-RU" sz="3200" i="1" dirty="0" smtClean="0"/>
              <a:t>Катионы металлов в низшей степени окисления (</a:t>
            </a:r>
            <a:r>
              <a:rPr lang="en-US" sz="3200" i="1" dirty="0" smtClean="0"/>
              <a:t>Fe</a:t>
            </a:r>
            <a:r>
              <a:rPr lang="ru-RU" sz="3200" i="1" baseline="30000" dirty="0" smtClean="0"/>
              <a:t>2+</a:t>
            </a:r>
            <a:r>
              <a:rPr lang="ru-RU" sz="3200" i="1" dirty="0" smtClean="0"/>
              <a:t>, </a:t>
            </a:r>
            <a:r>
              <a:rPr lang="en-US" sz="3200" i="1" dirty="0" smtClean="0"/>
              <a:t>Cu</a:t>
            </a:r>
            <a:r>
              <a:rPr lang="ru-RU" sz="3200" i="1" baseline="30000" dirty="0" smtClean="0"/>
              <a:t>+</a:t>
            </a:r>
            <a:r>
              <a:rPr lang="ru-RU" sz="3200" i="1" baseline="-25000" dirty="0" smtClean="0"/>
              <a:t>,</a:t>
            </a:r>
            <a:r>
              <a:rPr lang="ru-RU" sz="3200" i="1" dirty="0" smtClean="0"/>
              <a:t> </a:t>
            </a:r>
            <a:r>
              <a:rPr lang="en-US" sz="3200" i="1" dirty="0" err="1" smtClean="0"/>
              <a:t>Sn</a:t>
            </a:r>
            <a:r>
              <a:rPr lang="ru-RU" sz="3200" i="1" baseline="30000" dirty="0" smtClean="0"/>
              <a:t>2+</a:t>
            </a:r>
            <a:r>
              <a:rPr lang="ru-RU" sz="3200" i="1" dirty="0" smtClean="0"/>
              <a:t> и др.)</a:t>
            </a:r>
            <a:r>
              <a:rPr lang="ru-RU" sz="3200" dirty="0" smtClean="0"/>
              <a:t> способны при взаимодействии с окислителем повышать степень </a:t>
            </a:r>
            <a:r>
              <a:rPr lang="ru-RU" sz="3200" dirty="0" smtClean="0"/>
              <a:t>окисления</a:t>
            </a:r>
            <a:r>
              <a:rPr lang="en-US" sz="3200" dirty="0" smtClean="0"/>
              <a:t> </a:t>
            </a:r>
            <a:endParaRPr lang="ru-RU" sz="3200" dirty="0" smtClean="0"/>
          </a:p>
          <a:p>
            <a:endParaRPr lang="ru-RU" sz="2800" dirty="0" smtClean="0"/>
          </a:p>
          <a:p>
            <a:r>
              <a:rPr lang="ru-RU" sz="2800" dirty="0" smtClean="0"/>
              <a:t>Полезно запомнить, что </a:t>
            </a:r>
            <a:r>
              <a:rPr lang="ru-RU" sz="2800" i="1" dirty="0" smtClean="0"/>
              <a:t>катион </a:t>
            </a:r>
            <a:r>
              <a:rPr lang="en-US" sz="2800" i="1" dirty="0" smtClean="0"/>
              <a:t>Cr</a:t>
            </a:r>
            <a:r>
              <a:rPr lang="ru-RU" sz="2800" i="1" baseline="30000" dirty="0" smtClean="0"/>
              <a:t>3+</a:t>
            </a:r>
            <a:r>
              <a:rPr lang="ru-RU" sz="2800" i="1" dirty="0" smtClean="0"/>
              <a:t> проявляет сильную восстановительную активность в щелочной среде, окисляясь при этом до </a:t>
            </a:r>
            <a:r>
              <a:rPr lang="ru-RU" sz="2800" i="1" dirty="0" err="1" smtClean="0"/>
              <a:t>хромат-иона</a:t>
            </a:r>
            <a:r>
              <a:rPr lang="ru-RU" sz="2800" i="1" dirty="0" smtClean="0"/>
              <a:t> </a:t>
            </a:r>
            <a:r>
              <a:rPr lang="en-US" sz="2800" i="1" dirty="0" err="1" smtClean="0"/>
              <a:t>CrO</a:t>
            </a:r>
            <a:r>
              <a:rPr lang="en-US" sz="2800" i="1" dirty="0" smtClean="0"/>
              <a:t> </a:t>
            </a:r>
            <a:r>
              <a:rPr lang="ru-RU" sz="2800" i="1" dirty="0" smtClean="0"/>
              <a:t>(но не до </a:t>
            </a:r>
            <a:r>
              <a:rPr lang="ru-RU" sz="2800" i="1" dirty="0" err="1" smtClean="0"/>
              <a:t>бихромат-иона</a:t>
            </a:r>
            <a:r>
              <a:rPr lang="ru-RU" sz="2800" i="1" dirty="0" smtClean="0"/>
              <a:t> </a:t>
            </a:r>
            <a:r>
              <a:rPr lang="en-US" sz="2800" i="1" dirty="0" smtClean="0"/>
              <a:t>Cr</a:t>
            </a:r>
            <a:r>
              <a:rPr lang="ru-RU" sz="2800" i="1" baseline="-25000" dirty="0" smtClean="0"/>
              <a:t>2</a:t>
            </a:r>
            <a:r>
              <a:rPr lang="en-US" sz="2800" i="1" dirty="0" smtClean="0"/>
              <a:t>O </a:t>
            </a:r>
            <a:r>
              <a:rPr lang="ru-RU" sz="2800" i="1" dirty="0" smtClean="0"/>
              <a:t>!):</a:t>
            </a:r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424936" cy="1224136"/>
          </a:xfrm>
        </p:spPr>
        <p:txBody>
          <a:bodyPr/>
          <a:lstStyle/>
          <a:p>
            <a:pPr algn="ctr"/>
            <a:r>
              <a:rPr lang="ru-RU" sz="4000" dirty="0" smtClean="0"/>
              <a:t>Окислительно-восстановительная двойственность 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772816"/>
            <a:ext cx="7772400" cy="424847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                       </a:t>
            </a:r>
            <a:r>
              <a:rPr lang="en-US" sz="3200" dirty="0" smtClean="0"/>
              <a:t>HNO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 и нитриты</a:t>
            </a:r>
          </a:p>
          <a:p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55576" y="2636912"/>
          <a:ext cx="7848872" cy="1224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4436"/>
                <a:gridCol w="3924436"/>
              </a:tblGrid>
              <a:tr h="122413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+ сильный </a:t>
                      </a:r>
                      <a:r>
                        <a:rPr lang="ru-RU" sz="2400" dirty="0" err="1" smtClean="0"/>
                        <a:t>ок-ль</a:t>
                      </a:r>
                      <a:r>
                        <a:rPr lang="ru-RU" sz="2400" dirty="0" smtClean="0"/>
                        <a:t> -</a:t>
                      </a:r>
                      <a:r>
                        <a:rPr lang="en-US" sz="2400" dirty="0" smtClean="0"/>
                        <a:t>&gt;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ru-RU" sz="2400" baseline="0" dirty="0" smtClean="0"/>
                        <a:t> азотная и ее соли 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+ сильный </a:t>
                      </a:r>
                      <a:r>
                        <a:rPr lang="ru-RU" sz="2000" dirty="0" err="1" smtClean="0"/>
                        <a:t>в-ль</a:t>
                      </a:r>
                      <a:r>
                        <a:rPr lang="ru-RU" sz="2000" baseline="0" dirty="0" smtClean="0"/>
                        <a:t> -</a:t>
                      </a:r>
                      <a:r>
                        <a:rPr lang="en-US" sz="2000" baseline="0" dirty="0" smtClean="0"/>
                        <a:t>&gt;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(др.</a:t>
                      </a:r>
                      <a:r>
                        <a:rPr kumimoji="0" lang="ru-RU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в низких степенях </a:t>
                      </a:r>
                      <a:r>
                        <a:rPr kumimoji="0" lang="ru-RU" sz="20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окисл</a:t>
                      </a:r>
                      <a:r>
                        <a:rPr kumimoji="0" lang="ru-RU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.) 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211960" y="4077072"/>
            <a:ext cx="936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I</a:t>
            </a:r>
            <a:r>
              <a:rPr lang="ru-RU" sz="3600" b="1" baseline="-25000" dirty="0"/>
              <a:t>2</a:t>
            </a:r>
            <a:endParaRPr lang="ru-RU" sz="3600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55576" y="5013176"/>
          <a:ext cx="7920880" cy="1167904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960440"/>
                <a:gridCol w="3960440"/>
              </a:tblGrid>
              <a:tr h="1167904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+ сильный окислитель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+ сильный восстановитель  (</a:t>
                      </a:r>
                      <a:r>
                        <a:rPr kumimoji="0" lang="en-US" sz="2000" kern="1200" dirty="0" smtClean="0"/>
                        <a:t>H</a:t>
                      </a:r>
                      <a:r>
                        <a:rPr kumimoji="0" lang="en-US" sz="2000" kern="1200" baseline="-25000" dirty="0" smtClean="0"/>
                        <a:t>2</a:t>
                      </a:r>
                      <a:r>
                        <a:rPr kumimoji="0" lang="en-US" sz="2000" kern="1200" dirty="0" smtClean="0"/>
                        <a:t>S</a:t>
                      </a:r>
                      <a:r>
                        <a:rPr kumimoji="0" lang="ru-RU" sz="2000" kern="1200" dirty="0" smtClean="0"/>
                        <a:t>, фосфор,</a:t>
                      </a:r>
                      <a:r>
                        <a:rPr kumimoji="0" lang="ru-RU" sz="2000" kern="1200" baseline="0" dirty="0" smtClean="0"/>
                        <a:t> </a:t>
                      </a:r>
                      <a:r>
                        <a:rPr kumimoji="0" lang="ru-RU" sz="2000" kern="1200" baseline="0" dirty="0" err="1" smtClean="0"/>
                        <a:t>ме</a:t>
                      </a:r>
                      <a:r>
                        <a:rPr kumimoji="0" lang="ru-RU" sz="2000" kern="1200" baseline="0" dirty="0" smtClean="0"/>
                        <a:t>) 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Окислительно-восстановительная двойственность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6544"/>
          </a:xfrm>
        </p:spPr>
        <p:txBody>
          <a:bodyPr/>
          <a:lstStyle/>
          <a:p>
            <a:pPr algn="ctr">
              <a:buNone/>
            </a:pPr>
            <a:r>
              <a:rPr lang="ru-RU" i="1" dirty="0" smtClean="0"/>
              <a:t>Сера в свободном состоянии и соединения серы в степени окисления +4 (</a:t>
            </a:r>
            <a:r>
              <a:rPr lang="en-US" i="1" dirty="0" smtClean="0"/>
              <a:t>SO</a:t>
            </a:r>
            <a:r>
              <a:rPr lang="ru-RU" i="1" baseline="-25000" dirty="0" smtClean="0"/>
              <a:t>2</a:t>
            </a:r>
            <a:r>
              <a:rPr lang="ru-RU" i="1" dirty="0" smtClean="0"/>
              <a:t>, </a:t>
            </a:r>
            <a:r>
              <a:rPr lang="en-US" i="1" dirty="0" smtClean="0"/>
              <a:t>H</a:t>
            </a:r>
            <a:r>
              <a:rPr lang="ru-RU" i="1" baseline="-25000" dirty="0" smtClean="0"/>
              <a:t>2</a:t>
            </a:r>
            <a:r>
              <a:rPr lang="en-US" i="1" dirty="0" smtClean="0"/>
              <a:t>SO</a:t>
            </a:r>
            <a:r>
              <a:rPr lang="ru-RU" i="1" baseline="-25000" dirty="0" smtClean="0"/>
              <a:t>3</a:t>
            </a:r>
            <a:r>
              <a:rPr lang="ru-RU" i="1" dirty="0" smtClean="0"/>
              <a:t>, сульфиты)</a:t>
            </a: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71600" y="2564904"/>
          <a:ext cx="7488832" cy="216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  <a:gridCol w="3744416"/>
              </a:tblGrid>
              <a:tr h="1800200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с такими окислителями, как кислород, хлор, концентрированные серная и азотная кислоты, перманганат калия, бихромат калия и др., окисляется</a:t>
                      </a:r>
                      <a:r>
                        <a:rPr kumimoji="0"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до степени окисления </a:t>
                      </a:r>
                      <a:r>
                        <a:rPr kumimoji="0" lang="ru-RU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+4 или +6.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 отношению к водороду и металлам играет роль окислителя,</a:t>
                      </a:r>
                      <a:r>
                        <a:rPr kumimoji="0"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восстанавливаясь до степени окисления </a:t>
                      </a:r>
                    </a:p>
                    <a:p>
                      <a:r>
                        <a:rPr kumimoji="0" lang="ru-RU" sz="3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0 или -2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55576" y="4869160"/>
            <a:ext cx="7776864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/>
              <a:t>Пероксид</a:t>
            </a:r>
            <a:r>
              <a:rPr lang="ru-RU" i="1" dirty="0"/>
              <a:t> водорода Н</a:t>
            </a:r>
            <a:r>
              <a:rPr lang="ru-RU" i="1" baseline="-25000" dirty="0"/>
              <a:t>2</a:t>
            </a:r>
            <a:r>
              <a:rPr lang="ru-RU" i="1" dirty="0"/>
              <a:t>О</a:t>
            </a:r>
            <a:r>
              <a:rPr lang="ru-RU" i="1" baseline="-25000" dirty="0"/>
              <a:t>2</a:t>
            </a:r>
            <a:r>
              <a:rPr lang="ru-RU" dirty="0"/>
              <a:t> содержит атом кислорода в промежуточной степени окисления </a:t>
            </a:r>
            <a:r>
              <a:rPr lang="ru-RU" sz="2800" dirty="0"/>
              <a:t>-1</a:t>
            </a:r>
            <a:r>
              <a:rPr lang="ru-RU" dirty="0"/>
              <a:t>, который в присутствии восстановителей может понижать степень окисления до </a:t>
            </a:r>
            <a:r>
              <a:rPr lang="ru-RU" sz="2800" dirty="0"/>
              <a:t>-2,</a:t>
            </a:r>
            <a:r>
              <a:rPr lang="ru-RU" dirty="0"/>
              <a:t> а при взаимодействии </a:t>
            </a:r>
            <a:r>
              <a:rPr lang="ru-RU" dirty="0" smtClean="0"/>
              <a:t>с окислителями способен повышать </a:t>
            </a:r>
            <a:r>
              <a:rPr lang="ru-RU" dirty="0"/>
              <a:t>степень окисления до</a:t>
            </a:r>
            <a:r>
              <a:rPr lang="ru-RU" sz="3200" dirty="0"/>
              <a:t> 0</a:t>
            </a:r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476672"/>
            <a:ext cx="7772400" cy="1440160"/>
          </a:xfrm>
        </p:spPr>
        <p:txBody>
          <a:bodyPr/>
          <a:lstStyle/>
          <a:p>
            <a:pPr algn="ctr"/>
            <a:r>
              <a:rPr lang="ru-RU" sz="5400" dirty="0" smtClean="0"/>
              <a:t>Расстановка коэффициентов в ОВР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988840"/>
            <a:ext cx="7772400" cy="432048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 </a:t>
            </a:r>
          </a:p>
          <a:p>
            <a:r>
              <a:rPr lang="ru-RU" sz="3600" b="1" i="1" dirty="0" smtClean="0"/>
              <a:t>Метод </a:t>
            </a:r>
            <a:r>
              <a:rPr lang="ru-RU" sz="3600" b="1" i="1" dirty="0" smtClean="0"/>
              <a:t>электронного баланса. </a:t>
            </a:r>
          </a:p>
          <a:p>
            <a:r>
              <a:rPr lang="ru-RU" sz="3600" dirty="0" smtClean="0"/>
              <a:t>Расставим </a:t>
            </a:r>
            <a:r>
              <a:rPr lang="ru-RU" sz="3600" dirty="0" smtClean="0"/>
              <a:t>коэффициенты в уравнении реакции, схема которой:</a:t>
            </a:r>
          </a:p>
          <a:p>
            <a:r>
              <a:rPr lang="en-US" sz="3600" dirty="0" smtClean="0"/>
              <a:t>As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S</a:t>
            </a:r>
            <a:r>
              <a:rPr lang="en-US" sz="3600" baseline="-25000" dirty="0" smtClean="0"/>
              <a:t>3</a:t>
            </a:r>
            <a:r>
              <a:rPr lang="en-US" sz="3600" dirty="0" smtClean="0"/>
              <a:t> + HNO</a:t>
            </a:r>
            <a:r>
              <a:rPr lang="en-US" sz="3600" baseline="-25000" dirty="0" smtClean="0"/>
              <a:t>3</a:t>
            </a:r>
            <a:r>
              <a:rPr lang="en-US" sz="3600" dirty="0" smtClean="0"/>
              <a:t> + H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O → H</a:t>
            </a:r>
            <a:r>
              <a:rPr lang="en-US" sz="3600" baseline="-25000" dirty="0" smtClean="0"/>
              <a:t>3</a:t>
            </a:r>
            <a:r>
              <a:rPr lang="en-US" sz="3600" dirty="0" smtClean="0"/>
              <a:t>AsO</a:t>
            </a:r>
            <a:r>
              <a:rPr lang="en-US" sz="3600" baseline="-25000" dirty="0" smtClean="0"/>
              <a:t>4</a:t>
            </a:r>
            <a:r>
              <a:rPr lang="en-US" sz="3600" dirty="0" smtClean="0"/>
              <a:t> + H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SO</a:t>
            </a:r>
            <a:r>
              <a:rPr lang="en-US" sz="3600" baseline="-25000" dirty="0" smtClean="0"/>
              <a:t>4</a:t>
            </a:r>
            <a:r>
              <a:rPr lang="en-US" sz="3600" dirty="0" smtClean="0"/>
              <a:t> + NO </a:t>
            </a:r>
            <a:endParaRPr lang="ru-RU" sz="3600" dirty="0" smtClean="0"/>
          </a:p>
          <a:p>
            <a:r>
              <a:rPr lang="en-US" sz="3600" dirty="0" smtClean="0"/>
              <a:t> </a:t>
            </a:r>
            <a:endParaRPr lang="ru-RU" sz="3600" dirty="0" smtClean="0"/>
          </a:p>
          <a:p>
            <a:r>
              <a:rPr lang="ru-RU" sz="3600" dirty="0" smtClean="0"/>
              <a:t>В этой реакции три элемента меняют степень окисления:</a:t>
            </a:r>
          </a:p>
          <a:p>
            <a:r>
              <a:rPr lang="en-US" sz="3600" dirty="0" smtClean="0"/>
              <a:t>As S  + HN</a:t>
            </a:r>
            <a:r>
              <a:rPr lang="en-US" sz="3600" baseline="30000" dirty="0" smtClean="0"/>
              <a:t>+5</a:t>
            </a:r>
            <a:r>
              <a:rPr lang="en-US" sz="3600" dirty="0" smtClean="0"/>
              <a:t>O</a:t>
            </a:r>
            <a:r>
              <a:rPr lang="en-US" sz="3600" baseline="-25000" dirty="0" smtClean="0"/>
              <a:t>3</a:t>
            </a:r>
            <a:r>
              <a:rPr lang="en-US" sz="3600" dirty="0" smtClean="0"/>
              <a:t> + H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O → H</a:t>
            </a:r>
            <a:r>
              <a:rPr lang="en-US" sz="3600" baseline="-25000" dirty="0" smtClean="0"/>
              <a:t>3</a:t>
            </a:r>
            <a:r>
              <a:rPr lang="en-US" sz="3600" dirty="0" smtClean="0"/>
              <a:t>As</a:t>
            </a:r>
            <a:r>
              <a:rPr lang="en-US" sz="3600" baseline="30000" dirty="0" smtClean="0"/>
              <a:t>+5</a:t>
            </a:r>
            <a:r>
              <a:rPr lang="en-US" sz="3600" dirty="0" smtClean="0"/>
              <a:t>O</a:t>
            </a:r>
            <a:r>
              <a:rPr lang="en-US" sz="3600" baseline="-25000" dirty="0" smtClean="0"/>
              <a:t>4</a:t>
            </a:r>
            <a:r>
              <a:rPr lang="en-US" sz="3600" dirty="0" smtClean="0"/>
              <a:t> + H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S</a:t>
            </a:r>
            <a:r>
              <a:rPr lang="en-US" sz="3600" baseline="30000" dirty="0" smtClean="0"/>
              <a:t>+6</a:t>
            </a:r>
            <a:r>
              <a:rPr lang="en-US" sz="3600" dirty="0" smtClean="0"/>
              <a:t>O</a:t>
            </a:r>
            <a:r>
              <a:rPr lang="en-US" sz="3600" baseline="-25000" dirty="0" smtClean="0"/>
              <a:t>4</a:t>
            </a:r>
            <a:r>
              <a:rPr lang="en-US" sz="3600" dirty="0" smtClean="0"/>
              <a:t> + N</a:t>
            </a:r>
            <a:r>
              <a:rPr lang="en-US" sz="3600" baseline="30000" dirty="0" smtClean="0"/>
              <a:t>+2</a:t>
            </a:r>
            <a:r>
              <a:rPr lang="en-US" sz="3600" dirty="0" smtClean="0"/>
              <a:t>O </a:t>
            </a:r>
            <a:endParaRPr lang="ru-RU" sz="3600" dirty="0" smtClean="0"/>
          </a:p>
          <a:p>
            <a:endParaRPr lang="ru-RU" sz="3600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772400" cy="1440160"/>
          </a:xfrm>
        </p:spPr>
        <p:txBody>
          <a:bodyPr/>
          <a:lstStyle/>
          <a:p>
            <a:pPr algn="ctr"/>
            <a:r>
              <a:rPr lang="ru-RU" sz="4800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Что такое окислительно-восстановительная реакция?</a:t>
            </a:r>
            <a:endParaRPr lang="ru-RU" sz="4800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204864"/>
            <a:ext cx="7772400" cy="4176464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 smtClean="0"/>
              <a:t>Степень окисления</a:t>
            </a:r>
            <a:r>
              <a:rPr lang="ru-RU" dirty="0" smtClean="0"/>
              <a:t> - это условный заряд атома, вычисленный из предположения, что все связи между атомами в соединении – ионные (т.е. все связывающие электронные пары полностью смещены к более электроотрицательному атому).</a:t>
            </a:r>
          </a:p>
          <a:p>
            <a:r>
              <a:rPr lang="ru-RU" dirty="0" smtClean="0"/>
              <a:t>Для определения степеней окисления химических элементов школьникам необходимо усвоить следующие правила:</a:t>
            </a:r>
          </a:p>
          <a:p>
            <a:pPr lvl="0"/>
            <a:r>
              <a:rPr lang="ru-RU" i="1" dirty="0" smtClean="0"/>
              <a:t>1.Металлы</a:t>
            </a:r>
            <a:r>
              <a:rPr lang="ru-RU" dirty="0" smtClean="0"/>
              <a:t> </a:t>
            </a:r>
            <a:r>
              <a:rPr lang="ru-RU" dirty="0" smtClean="0"/>
              <a:t>во всех сложных соединениях имеют </a:t>
            </a:r>
            <a:r>
              <a:rPr lang="ru-RU" i="1" dirty="0" smtClean="0"/>
              <a:t>только положительные</a:t>
            </a:r>
            <a:r>
              <a:rPr lang="ru-RU" dirty="0" smtClean="0"/>
              <a:t> степени окисления.</a:t>
            </a:r>
          </a:p>
          <a:p>
            <a:pPr lvl="0"/>
            <a:r>
              <a:rPr lang="ru-RU" i="1" dirty="0" smtClean="0"/>
              <a:t>2.Неметаллы</a:t>
            </a:r>
            <a:r>
              <a:rPr lang="ru-RU" dirty="0" smtClean="0"/>
              <a:t> </a:t>
            </a:r>
            <a:r>
              <a:rPr lang="ru-RU" dirty="0" smtClean="0"/>
              <a:t>могут иметь </a:t>
            </a:r>
            <a:r>
              <a:rPr lang="ru-RU" i="1" dirty="0" smtClean="0"/>
              <a:t>как положительные, так и отрицательные</a:t>
            </a:r>
            <a:r>
              <a:rPr lang="ru-RU" dirty="0" smtClean="0"/>
              <a:t> степени окисления. В соединениях с водородом и металлами степени окисления неметаллов всегда отрицательные.</a:t>
            </a:r>
          </a:p>
          <a:p>
            <a:pPr lvl="0"/>
            <a:r>
              <a:rPr lang="ru-RU" i="1" dirty="0" smtClean="0"/>
              <a:t>3.Высшая </a:t>
            </a:r>
            <a:r>
              <a:rPr lang="ru-RU" i="1" dirty="0" smtClean="0"/>
              <a:t>(максимальная) степень окисления</a:t>
            </a:r>
            <a:r>
              <a:rPr lang="ru-RU" dirty="0" smtClean="0"/>
              <a:t> элемента, как правило, равна номеру группы, в которой находится элемент в периодической таблице Д.И. Менделеева.</a:t>
            </a:r>
          </a:p>
          <a:p>
            <a:pPr lvl="0"/>
            <a:endParaRPr lang="ru-RU" i="1" dirty="0" smtClean="0"/>
          </a:p>
          <a:p>
            <a:pPr lvl="0"/>
            <a:endParaRPr lang="ru-RU" i="1" dirty="0" smtClean="0"/>
          </a:p>
          <a:p>
            <a:pPr lvl="0"/>
            <a:endParaRPr lang="ru-RU" i="1" dirty="0" smtClean="0"/>
          </a:p>
          <a:p>
            <a:pPr lvl="0"/>
            <a:endParaRPr lang="ru-RU" i="1" dirty="0" smtClean="0"/>
          </a:p>
          <a:p>
            <a:pPr lvl="0"/>
            <a:endParaRPr lang="ru-RU" i="1" dirty="0" smtClean="0"/>
          </a:p>
          <a:p>
            <a:pPr lvl="0"/>
            <a:endParaRPr lang="ru-RU" i="1" dirty="0" smtClean="0"/>
          </a:p>
          <a:p>
            <a:pPr lvl="0"/>
            <a:endParaRPr lang="ru-RU" i="1" dirty="0" smtClean="0"/>
          </a:p>
          <a:p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772400" cy="136245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916832"/>
            <a:ext cx="7772400" cy="424847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Окислителем является азот в степени окисления +5, а восстановителями – два элемента: мышьяк в степени окисления +3 и сера в степени окисления -2. Поэтому необходимо подсчитать число электронов, отдаваемых обоими восстановителями, с учетом числа атомов этих элементов в формулах веществ: </a:t>
            </a:r>
          </a:p>
          <a:p>
            <a:r>
              <a:rPr lang="ru-RU" sz="2400" dirty="0" smtClean="0"/>
              <a:t> </a:t>
            </a:r>
          </a:p>
          <a:p>
            <a:r>
              <a:rPr lang="en-US" sz="2400" dirty="0" smtClean="0"/>
              <a:t> </a:t>
            </a:r>
            <a:endParaRPr lang="ru-RU" sz="2400" dirty="0" smtClean="0"/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907704" y="4653136"/>
          <a:ext cx="4752528" cy="151216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827550"/>
                <a:gridCol w="1158810"/>
                <a:gridCol w="766168"/>
              </a:tblGrid>
              <a:tr h="11674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28 e‾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endParaRPr lang="ru-RU" sz="1800"/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ru-RU" sz="1800"/>
                        <a:t>3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447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/>
                        <a:t>N</a:t>
                      </a:r>
                      <a:r>
                        <a:rPr lang="en-US" sz="1800" baseline="30000"/>
                        <a:t>+5</a:t>
                      </a:r>
                      <a:r>
                        <a:rPr lang="en-US" sz="1800"/>
                        <a:t> + 3e‾ → N</a:t>
                      </a:r>
                      <a:r>
                        <a:rPr lang="en-US" sz="1800" baseline="30000"/>
                        <a:t>+2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/>
                        <a:t>3 </a:t>
                      </a:r>
                      <a:r>
                        <a:rPr lang="en-US" sz="1800"/>
                        <a:t>e‾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dirty="0"/>
                        <a:t>28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1979712" y="4797152"/>
          <a:ext cx="1800200" cy="792385"/>
        </p:xfrm>
        <a:graphic>
          <a:graphicData uri="http://schemas.openxmlformats.org/presentationml/2006/ole">
            <p:oleObj spid="_x0000_s31746" name="Формула" r:id="rId3" imgW="1015920" imgH="507960" progId="Equation.3">
              <p:embed/>
            </p:oleObj>
          </a:graphicData>
        </a:graphic>
      </p:graphicFrame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772400" cy="136245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348880"/>
            <a:ext cx="7772400" cy="3744416"/>
          </a:xfrm>
        </p:spPr>
        <p:txBody>
          <a:bodyPr/>
          <a:lstStyle/>
          <a:p>
            <a:r>
              <a:rPr lang="ru-RU" sz="2800" dirty="0" smtClean="0"/>
              <a:t>Подставив найденные коэффициенты в схему реакции, подбираем коэффициент перед формулой воды и получаем уравнение</a:t>
            </a:r>
            <a:r>
              <a:rPr lang="ru-RU" sz="2800" dirty="0" smtClean="0"/>
              <a:t>:</a:t>
            </a:r>
          </a:p>
          <a:p>
            <a:endParaRPr lang="ru-RU" sz="2800" dirty="0" smtClean="0"/>
          </a:p>
          <a:p>
            <a:r>
              <a:rPr lang="en-US" sz="2800" dirty="0" smtClean="0"/>
              <a:t>3As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S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 + 28HNO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 + 4H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O → 6H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AsO</a:t>
            </a:r>
            <a:r>
              <a:rPr lang="en-US" sz="2800" baseline="-25000" dirty="0" smtClean="0"/>
              <a:t>4</a:t>
            </a:r>
            <a:r>
              <a:rPr lang="en-US" sz="2800" dirty="0" smtClean="0"/>
              <a:t> + 9H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SO</a:t>
            </a:r>
            <a:r>
              <a:rPr lang="en-US" sz="2800" baseline="-25000" dirty="0" smtClean="0"/>
              <a:t>4</a:t>
            </a:r>
            <a:r>
              <a:rPr lang="en-US" sz="2800" dirty="0" smtClean="0"/>
              <a:t> + 28NO </a:t>
            </a:r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i="1" dirty="0" smtClean="0"/>
              <a:t>    Исходя </a:t>
            </a:r>
            <a:r>
              <a:rPr lang="ru-RU" i="1" dirty="0" smtClean="0"/>
              <a:t>из теории окислительно-восстановительных процессов, укажите схему </a:t>
            </a:r>
            <a:r>
              <a:rPr lang="ru-RU" b="1" i="1" u="sng" dirty="0" smtClean="0"/>
              <a:t>невозможной</a:t>
            </a:r>
            <a:r>
              <a:rPr lang="ru-RU" i="1" dirty="0" smtClean="0"/>
              <a:t> реакции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3</a:t>
            </a:r>
            <a:r>
              <a:rPr lang="en-US" dirty="0" smtClean="0"/>
              <a:t> + H</a:t>
            </a:r>
            <a:r>
              <a:rPr lang="en-US" baseline="-25000" dirty="0" smtClean="0"/>
              <a:t>2</a:t>
            </a:r>
            <a:r>
              <a:rPr lang="en-US" dirty="0" smtClean="0"/>
              <a:t>S → S + H</a:t>
            </a:r>
            <a:r>
              <a:rPr lang="en-US" baseline="-25000" dirty="0" smtClean="0"/>
              <a:t>2</a:t>
            </a:r>
            <a:r>
              <a:rPr lang="en-US" dirty="0" smtClean="0"/>
              <a:t>O 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en-US" dirty="0" smtClean="0"/>
              <a:t>S + KOH → K</a:t>
            </a:r>
            <a:r>
              <a:rPr lang="en-US" baseline="-25000" dirty="0" smtClean="0"/>
              <a:t>2</a:t>
            </a:r>
            <a:r>
              <a:rPr lang="en-US" dirty="0" smtClean="0"/>
              <a:t>S + K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3</a:t>
            </a:r>
            <a:r>
              <a:rPr lang="en-US" dirty="0" smtClean="0"/>
              <a:t> + 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en-US" dirty="0" smtClean="0"/>
              <a:t>SO</a:t>
            </a:r>
            <a:r>
              <a:rPr lang="en-US" baseline="-25000" dirty="0" smtClean="0"/>
              <a:t>2</a:t>
            </a:r>
            <a:r>
              <a:rPr lang="en-US" dirty="0" smtClean="0"/>
              <a:t> + H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r>
              <a:rPr lang="en-US" dirty="0" smtClean="0"/>
              <a:t> → S + H</a:t>
            </a:r>
            <a:r>
              <a:rPr lang="en-US" baseline="-25000" dirty="0" smtClean="0"/>
              <a:t>2</a:t>
            </a:r>
            <a:r>
              <a:rPr lang="en-US" dirty="0" smtClean="0"/>
              <a:t>O 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en-US" dirty="0" smtClean="0"/>
              <a:t>Na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3</a:t>
            </a:r>
            <a:r>
              <a:rPr lang="en-US" dirty="0" smtClean="0"/>
              <a:t> + O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de-DE" dirty="0" smtClean="0"/>
              <a:t>→</a:t>
            </a:r>
            <a:r>
              <a:rPr lang="en-US" dirty="0" smtClean="0"/>
              <a:t> Na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r>
              <a:rPr lang="en-US" dirty="0" smtClean="0"/>
              <a:t>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strips dir="l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В </a:t>
            </a:r>
            <a:r>
              <a:rPr lang="ru-RU" dirty="0" smtClean="0"/>
              <a:t>реакции 1 окислителем является </a:t>
            </a:r>
            <a:r>
              <a:rPr lang="en-US" dirty="0" smtClean="0"/>
              <a:t>H</a:t>
            </a:r>
            <a:r>
              <a:rPr lang="ru-RU" baseline="-25000" dirty="0" smtClean="0"/>
              <a:t>2</a:t>
            </a:r>
            <a:r>
              <a:rPr lang="en-US" dirty="0" smtClean="0"/>
              <a:t>SO</a:t>
            </a:r>
            <a:r>
              <a:rPr lang="ru-RU" baseline="-25000" dirty="0" smtClean="0"/>
              <a:t>3</a:t>
            </a:r>
            <a:r>
              <a:rPr lang="ru-RU" dirty="0" smtClean="0"/>
              <a:t>, восстановителем - </a:t>
            </a:r>
            <a:r>
              <a:rPr lang="en-US" dirty="0" smtClean="0"/>
              <a:t>H</a:t>
            </a:r>
            <a:r>
              <a:rPr lang="ru-RU" baseline="-25000" dirty="0" smtClean="0"/>
              <a:t>2</a:t>
            </a:r>
            <a:r>
              <a:rPr lang="en-US" dirty="0" smtClean="0"/>
              <a:t>S</a:t>
            </a:r>
            <a:r>
              <a:rPr lang="ru-RU" dirty="0" smtClean="0"/>
              <a:t>; в реакции 4 – окислитель О</a:t>
            </a:r>
            <a:r>
              <a:rPr lang="ru-RU" baseline="-25000" dirty="0" smtClean="0"/>
              <a:t>2</a:t>
            </a:r>
            <a:r>
              <a:rPr lang="ru-RU" dirty="0" smtClean="0"/>
              <a:t>, восстановитель - </a:t>
            </a:r>
            <a:r>
              <a:rPr lang="en-US" dirty="0" smtClean="0"/>
              <a:t>Na</a:t>
            </a:r>
            <a:r>
              <a:rPr lang="ru-RU" baseline="-25000" dirty="0" smtClean="0"/>
              <a:t>2</a:t>
            </a:r>
            <a:r>
              <a:rPr lang="en-US" dirty="0" smtClean="0"/>
              <a:t>SO</a:t>
            </a:r>
            <a:r>
              <a:rPr lang="ru-RU" baseline="-25000" dirty="0" smtClean="0"/>
              <a:t>3</a:t>
            </a:r>
            <a:r>
              <a:rPr lang="ru-RU" dirty="0" smtClean="0"/>
              <a:t>; в реакции 2 сера подвергается </a:t>
            </a:r>
            <a:r>
              <a:rPr lang="ru-RU" dirty="0" err="1" smtClean="0"/>
              <a:t>диспропорционированию</a:t>
            </a:r>
            <a:r>
              <a:rPr lang="ru-RU" dirty="0" smtClean="0"/>
              <a:t>, проявляя как окислительные, так и восстановительные свойства. В реакции 3 и </a:t>
            </a:r>
            <a:r>
              <a:rPr lang="en-US" dirty="0" smtClean="0"/>
              <a:t>SO</a:t>
            </a:r>
            <a:r>
              <a:rPr lang="ru-RU" baseline="-25000" dirty="0" smtClean="0"/>
              <a:t>2</a:t>
            </a:r>
            <a:r>
              <a:rPr lang="ru-RU" dirty="0" smtClean="0"/>
              <a:t>, и </a:t>
            </a:r>
            <a:r>
              <a:rPr lang="en-US" dirty="0" smtClean="0"/>
              <a:t>H</a:t>
            </a:r>
            <a:r>
              <a:rPr lang="ru-RU" baseline="-25000" dirty="0" smtClean="0"/>
              <a:t>2</a:t>
            </a:r>
            <a:r>
              <a:rPr lang="en-US" dirty="0" smtClean="0"/>
              <a:t>SO</a:t>
            </a:r>
            <a:r>
              <a:rPr lang="ru-RU" baseline="-25000" dirty="0" smtClean="0"/>
              <a:t>4</a:t>
            </a:r>
            <a:r>
              <a:rPr lang="ru-RU" dirty="0" smtClean="0"/>
              <a:t> понижают степень окисления до 0, т.е. проявляют окислительные свойства, а восстановитель в этой схеме отсутствует. Следовательно, протекание именно этой реакции невозможно. </a:t>
            </a:r>
            <a:r>
              <a:rPr lang="ru-RU" i="1" dirty="0" smtClean="0"/>
              <a:t>Ответ: 3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strips dir="l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143000"/>
          </a:xfrm>
        </p:spPr>
        <p:txBody>
          <a:bodyPr/>
          <a:lstStyle/>
          <a:p>
            <a:r>
              <a:rPr lang="ru-RU" dirty="0" smtClean="0"/>
              <a:t>Задание №2 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67544" y="1844824"/>
          <a:ext cx="8229600" cy="396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565880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УРАВНЕНИЕ РЕАКЦИИ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ВОССТАНОВИТЕЛЬ</a:t>
                      </a:r>
                      <a:endParaRPr lang="ru-RU" dirty="0"/>
                    </a:p>
                  </a:txBody>
                  <a:tcPr/>
                </a:tc>
              </a:tr>
              <a:tr h="56588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А)  4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r>
                        <a:rPr kumimoji="0" lang="ru-RU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+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kumimoji="0" lang="ru-RU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+ 2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kumimoji="0" lang="ru-RU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= 4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HNO</a:t>
                      </a:r>
                      <a:r>
                        <a:rPr kumimoji="0" lang="ru-RU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1)   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NO</a:t>
                      </a:r>
                      <a:r>
                        <a:rPr lang="ru-RU" sz="18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6588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Б)  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</a:t>
                      </a:r>
                      <a:r>
                        <a:rPr kumimoji="0" lang="ru-RU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+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=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+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</a:t>
                      </a:r>
                      <a:r>
                        <a:rPr kumimoji="0" lang="ru-RU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2)   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SO</a:t>
                      </a:r>
                      <a:r>
                        <a:rPr lang="ru-RU" sz="18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6588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В)  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</a:t>
                      </a:r>
                      <a:r>
                        <a:rPr kumimoji="0" lang="ru-RU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+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=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+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</a:t>
                      </a:r>
                      <a:r>
                        <a:rPr kumimoji="0" lang="ru-RU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3)   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O</a:t>
                      </a:r>
                      <a:r>
                        <a:rPr lang="en-US" sz="1800" baseline="-25000" dirty="0" smtClean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6588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Г)  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 + 2H</a:t>
                      </a:r>
                      <a:r>
                        <a:rPr kumimoji="0" lang="en-US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</a:t>
                      </a:r>
                      <a:r>
                        <a:rPr kumimoji="0" lang="ru-RU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= 3S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</a:t>
                      </a:r>
                      <a:r>
                        <a:rPr kumimoji="0" lang="ru-RU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+ 2H</a:t>
                      </a:r>
                      <a:r>
                        <a:rPr kumimoji="0" lang="en-US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4)   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C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6588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5)    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H</a:t>
                      </a:r>
                      <a:r>
                        <a:rPr lang="en-US" sz="1800" baseline="-25000" dirty="0" smtClean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S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6588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6)   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S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strips dir="l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2956584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/>
              <a:t>Определим вещества, в которых есть атомы, отдающие электроны и повышающие вследствие этого степень окисления, т.е. являющиеся восстановителями. В уравнении А таким веществом является </a:t>
            </a:r>
            <a:r>
              <a:rPr lang="en-US" sz="2800" dirty="0" smtClean="0"/>
              <a:t>NO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; в уравнении Б – С; в уравнении В – </a:t>
            </a:r>
            <a:r>
              <a:rPr lang="en-US" sz="2800" dirty="0" smtClean="0"/>
              <a:t>SO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; в уравнении Г – </a:t>
            </a:r>
            <a:r>
              <a:rPr lang="en-US" sz="2800" dirty="0" smtClean="0"/>
              <a:t>S</a:t>
            </a:r>
            <a:r>
              <a:rPr lang="ru-RU" sz="2800" dirty="0" smtClean="0"/>
              <a:t>. Таким образом, правильный </a:t>
            </a:r>
            <a:r>
              <a:rPr lang="ru-RU" sz="2800" i="1" dirty="0" smtClean="0"/>
              <a:t>Ответ: 1426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strips dir="l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772400" cy="1362456"/>
          </a:xfrm>
        </p:spPr>
        <p:txBody>
          <a:bodyPr/>
          <a:lstStyle/>
          <a:p>
            <a:r>
              <a:rPr lang="ru-RU" dirty="0" smtClean="0"/>
              <a:t>Задание №3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3172608"/>
          </a:xfrm>
        </p:spPr>
        <p:txBody>
          <a:bodyPr>
            <a:normAutofit/>
          </a:bodyPr>
          <a:lstStyle/>
          <a:p>
            <a:r>
              <a:rPr lang="ru-RU" sz="2800" i="1" dirty="0" smtClean="0"/>
              <a:t>Используя метод электронного баланса, составьте уравнение реакции:</a:t>
            </a:r>
            <a:endParaRPr lang="ru-RU" sz="2800" dirty="0" smtClean="0"/>
          </a:p>
          <a:p>
            <a:r>
              <a:rPr lang="en-US" sz="2800" dirty="0" smtClean="0"/>
              <a:t>H</a:t>
            </a:r>
            <a:r>
              <a:rPr lang="ru-RU" sz="2800" baseline="-25000" dirty="0" smtClean="0"/>
              <a:t>2</a:t>
            </a:r>
            <a:r>
              <a:rPr lang="en-US" sz="2800" dirty="0" smtClean="0"/>
              <a:t>SO</a:t>
            </a:r>
            <a:r>
              <a:rPr lang="ru-RU" sz="2800" baseline="-25000" dirty="0" smtClean="0"/>
              <a:t>4</a:t>
            </a:r>
            <a:r>
              <a:rPr lang="ru-RU" sz="2800" dirty="0" smtClean="0"/>
              <a:t> + … → </a:t>
            </a:r>
            <a:r>
              <a:rPr lang="en-US" sz="2800" dirty="0" smtClean="0"/>
              <a:t>H</a:t>
            </a:r>
            <a:r>
              <a:rPr lang="ru-RU" sz="2800" baseline="-25000" dirty="0" smtClean="0"/>
              <a:t>2</a:t>
            </a:r>
            <a:r>
              <a:rPr lang="en-US" sz="2800" dirty="0" smtClean="0"/>
              <a:t>S</a:t>
            </a:r>
            <a:r>
              <a:rPr lang="ru-RU" sz="2800" dirty="0" smtClean="0"/>
              <a:t> + </a:t>
            </a:r>
            <a:r>
              <a:rPr lang="en-US" sz="2800" dirty="0" smtClean="0"/>
              <a:t>I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+ </a:t>
            </a:r>
            <a:r>
              <a:rPr lang="en-US" sz="2800" dirty="0" smtClean="0"/>
              <a:t>Na</a:t>
            </a:r>
            <a:r>
              <a:rPr lang="ru-RU" sz="2800" baseline="-25000" dirty="0" smtClean="0"/>
              <a:t>2</a:t>
            </a:r>
            <a:r>
              <a:rPr lang="en-US" sz="2800" dirty="0" smtClean="0"/>
              <a:t>SO</a:t>
            </a:r>
            <a:r>
              <a:rPr lang="ru-RU" sz="2800" baseline="-25000" dirty="0" smtClean="0"/>
              <a:t>4</a:t>
            </a:r>
            <a:r>
              <a:rPr lang="ru-RU" sz="2800" dirty="0" smtClean="0"/>
              <a:t> + …</a:t>
            </a:r>
          </a:p>
          <a:p>
            <a:r>
              <a:rPr lang="ru-RU" sz="2800" i="1" dirty="0" smtClean="0"/>
              <a:t>Определите окислитель и восстановитель. </a:t>
            </a:r>
            <a:endParaRPr lang="ru-RU" sz="2800" dirty="0" smtClean="0"/>
          </a:p>
          <a:p>
            <a:r>
              <a:rPr lang="ru-RU" sz="2800" b="1" dirty="0" smtClean="0"/>
              <a:t> </a:t>
            </a:r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  <p:transition>
    <p:strips dir="l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Проанализируем, атомы каких элементов изменяют степень окисления. В этой реакции атомы серы в молекуле серной кислоты меняют степень окисления с +6 до -2, т.е. присоединяют электроны, проявляя при этом окислительные свойства. В левой части схемы реакции не хватает восстановителя, однако в правой части есть продукт его окисления – </a:t>
            </a:r>
            <a:r>
              <a:rPr lang="en-US" dirty="0" smtClean="0"/>
              <a:t>I</a:t>
            </a:r>
            <a:r>
              <a:rPr lang="ru-RU" baseline="-25000" dirty="0" smtClean="0"/>
              <a:t>2</a:t>
            </a:r>
            <a:r>
              <a:rPr lang="ru-RU" dirty="0" smtClean="0"/>
              <a:t>, в молекуле которого степень окисления йода равна 0. С учетом того, что восстановитель отдает электроны, а низшая степень окисления йода равна -1, делаем вывод, что восстановителем должно быть соединение йода именно в этой степени окисления. Так как среди продуктов есть соединение натрия - </a:t>
            </a:r>
            <a:r>
              <a:rPr lang="en-US" dirty="0" smtClean="0"/>
              <a:t>Na</a:t>
            </a:r>
            <a:r>
              <a:rPr lang="ru-RU" baseline="-25000" dirty="0" smtClean="0"/>
              <a:t>2</a:t>
            </a:r>
            <a:r>
              <a:rPr lang="en-US" dirty="0" smtClean="0"/>
              <a:t>SO</a:t>
            </a:r>
            <a:r>
              <a:rPr lang="ru-RU" baseline="-25000" dirty="0" smtClean="0"/>
              <a:t>4</a:t>
            </a:r>
            <a:r>
              <a:rPr lang="ru-RU" dirty="0" smtClean="0"/>
              <a:t>, то, вероятно, восстановителем должен быть йодид натрия </a:t>
            </a:r>
            <a:r>
              <a:rPr lang="en-US" dirty="0" err="1" smtClean="0"/>
              <a:t>NaI</a:t>
            </a:r>
            <a:endParaRPr lang="ru-RU" dirty="0"/>
          </a:p>
        </p:txBody>
      </p:sp>
    </p:spTree>
  </p:cSld>
  <p:clrMapOvr>
    <a:masterClrMapping/>
  </p:clrMapOvr>
  <p:transition>
    <p:strips dir="l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124744"/>
            <a:ext cx="7772400" cy="511256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Составим электронный баланс:</a:t>
            </a:r>
          </a:p>
          <a:p>
            <a:r>
              <a:rPr lang="en-US" dirty="0" smtClean="0"/>
              <a:t>1</a:t>
            </a:r>
            <a:r>
              <a:rPr lang="ru-RU" dirty="0" smtClean="0"/>
              <a:t>     </a:t>
            </a:r>
            <a:r>
              <a:rPr lang="en-US" dirty="0" smtClean="0"/>
              <a:t>S</a:t>
            </a:r>
            <a:r>
              <a:rPr lang="en-US" baseline="30000" dirty="0" smtClean="0"/>
              <a:t>+6</a:t>
            </a:r>
            <a:r>
              <a:rPr lang="en-US" dirty="0" smtClean="0"/>
              <a:t> </a:t>
            </a:r>
            <a:r>
              <a:rPr lang="en-US" dirty="0" smtClean="0"/>
              <a:t>+ 8 e → S</a:t>
            </a:r>
            <a:r>
              <a:rPr lang="en-US" baseline="30000" dirty="0" smtClean="0"/>
              <a:t>-2</a:t>
            </a:r>
            <a:endParaRPr lang="ru-RU" dirty="0" smtClean="0"/>
          </a:p>
          <a:p>
            <a:r>
              <a:rPr lang="en-US" dirty="0" smtClean="0"/>
              <a:t>4</a:t>
            </a:r>
            <a:r>
              <a:rPr lang="ru-RU" dirty="0" smtClean="0"/>
              <a:t>    </a:t>
            </a:r>
            <a:r>
              <a:rPr lang="en-US" dirty="0" smtClean="0"/>
              <a:t>I  </a:t>
            </a:r>
            <a:r>
              <a:rPr lang="en-US" dirty="0" smtClean="0"/>
              <a:t>- 2e → 2I</a:t>
            </a:r>
            <a:r>
              <a:rPr lang="en-US" baseline="30000" dirty="0" smtClean="0"/>
              <a:t>‾</a:t>
            </a:r>
            <a:endParaRPr lang="ru-RU" dirty="0" smtClean="0"/>
          </a:p>
          <a:p>
            <a:r>
              <a:rPr lang="ru-RU" dirty="0" smtClean="0"/>
              <a:t>Перенесем найденные главные коэффициенты в уравнение реакции:</a:t>
            </a:r>
          </a:p>
          <a:p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r>
              <a:rPr lang="en-US" dirty="0" smtClean="0"/>
              <a:t> + 8NaI = H</a:t>
            </a:r>
            <a:r>
              <a:rPr lang="en-US" baseline="-25000" dirty="0" smtClean="0"/>
              <a:t>2</a:t>
            </a:r>
            <a:r>
              <a:rPr lang="en-US" dirty="0" smtClean="0"/>
              <a:t>S + 4I</a:t>
            </a:r>
            <a:r>
              <a:rPr lang="en-US" baseline="-25000" dirty="0" smtClean="0"/>
              <a:t>2</a:t>
            </a:r>
            <a:r>
              <a:rPr lang="en-US" dirty="0" smtClean="0"/>
              <a:t> + Na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r>
              <a:rPr lang="en-US" dirty="0" smtClean="0"/>
              <a:t> + …</a:t>
            </a:r>
            <a:endParaRPr lang="ru-RU" dirty="0" smtClean="0"/>
          </a:p>
          <a:p>
            <a:r>
              <a:rPr lang="ru-RU" dirty="0" smtClean="0"/>
              <a:t>Подсчет числа атомов натрия показывает, что в левой части их 8, а в правой – 3, поэтому перед формулой </a:t>
            </a:r>
            <a:r>
              <a:rPr lang="en-US" dirty="0" smtClean="0"/>
              <a:t>Na</a:t>
            </a:r>
            <a:r>
              <a:rPr lang="ru-RU" baseline="-25000" dirty="0" smtClean="0"/>
              <a:t>2</a:t>
            </a:r>
            <a:r>
              <a:rPr lang="en-US" dirty="0" smtClean="0"/>
              <a:t>SO</a:t>
            </a:r>
            <a:r>
              <a:rPr lang="ru-RU" baseline="-25000" dirty="0" smtClean="0"/>
              <a:t>4</a:t>
            </a:r>
            <a:r>
              <a:rPr lang="ru-RU" dirty="0" smtClean="0"/>
              <a:t> следует поставить коэффициент 4:</a:t>
            </a:r>
          </a:p>
          <a:p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r>
              <a:rPr lang="en-US" dirty="0" smtClean="0"/>
              <a:t> + 8NaI = H</a:t>
            </a:r>
            <a:r>
              <a:rPr lang="en-US" baseline="-25000" dirty="0" smtClean="0"/>
              <a:t>2</a:t>
            </a:r>
            <a:r>
              <a:rPr lang="en-US" dirty="0" smtClean="0"/>
              <a:t>S + 4I</a:t>
            </a:r>
            <a:r>
              <a:rPr lang="en-US" baseline="-25000" dirty="0" smtClean="0"/>
              <a:t>2</a:t>
            </a:r>
            <a:r>
              <a:rPr lang="en-US" dirty="0" smtClean="0"/>
              <a:t> + 4Na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r>
              <a:rPr lang="en-US" dirty="0" smtClean="0"/>
              <a:t> + …</a:t>
            </a:r>
            <a:endParaRPr lang="ru-RU" dirty="0" smtClean="0"/>
          </a:p>
          <a:p>
            <a:r>
              <a:rPr lang="ru-RU" dirty="0" smtClean="0"/>
              <a:t>Подсчет числа атомов серы показывает, что в левой части их 5, а в правой - 1. Поэтому перед формулой </a:t>
            </a:r>
            <a:r>
              <a:rPr lang="en-US" dirty="0" smtClean="0"/>
              <a:t>H</a:t>
            </a:r>
            <a:r>
              <a:rPr lang="ru-RU" baseline="-25000" dirty="0" smtClean="0"/>
              <a:t>2</a:t>
            </a:r>
            <a:r>
              <a:rPr lang="en-US" dirty="0" smtClean="0"/>
              <a:t>SO</a:t>
            </a:r>
            <a:r>
              <a:rPr lang="ru-RU" baseline="-25000" dirty="0" smtClean="0"/>
              <a:t>4</a:t>
            </a:r>
            <a:r>
              <a:rPr lang="ru-RU" dirty="0" smtClean="0"/>
              <a:t> следует поставить коэффициент 5:</a:t>
            </a:r>
          </a:p>
          <a:p>
            <a:r>
              <a:rPr lang="ru-RU" dirty="0" smtClean="0"/>
              <a:t>5</a:t>
            </a:r>
            <a:r>
              <a:rPr lang="en-US" dirty="0" smtClean="0"/>
              <a:t>H</a:t>
            </a:r>
            <a:r>
              <a:rPr lang="ru-RU" baseline="-25000" dirty="0" smtClean="0"/>
              <a:t>2</a:t>
            </a:r>
            <a:r>
              <a:rPr lang="en-US" dirty="0" smtClean="0"/>
              <a:t>SO</a:t>
            </a:r>
            <a:r>
              <a:rPr lang="ru-RU" baseline="-25000" dirty="0" smtClean="0"/>
              <a:t>4</a:t>
            </a:r>
            <a:r>
              <a:rPr lang="ru-RU" dirty="0" smtClean="0"/>
              <a:t> + 8</a:t>
            </a:r>
            <a:r>
              <a:rPr lang="en-US" dirty="0" err="1" smtClean="0"/>
              <a:t>NaI</a:t>
            </a:r>
            <a:r>
              <a:rPr lang="ru-RU" dirty="0" smtClean="0"/>
              <a:t> = </a:t>
            </a:r>
            <a:r>
              <a:rPr lang="en-US" dirty="0" smtClean="0"/>
              <a:t>H</a:t>
            </a:r>
            <a:r>
              <a:rPr lang="ru-RU" baseline="-25000" dirty="0" smtClean="0"/>
              <a:t>2</a:t>
            </a:r>
            <a:r>
              <a:rPr lang="en-US" dirty="0" smtClean="0"/>
              <a:t>S</a:t>
            </a:r>
            <a:r>
              <a:rPr lang="ru-RU" dirty="0" smtClean="0"/>
              <a:t> + 4</a:t>
            </a:r>
            <a:r>
              <a:rPr lang="en-US" dirty="0" smtClean="0"/>
              <a:t>I</a:t>
            </a:r>
            <a:r>
              <a:rPr lang="ru-RU" baseline="-25000" dirty="0" smtClean="0"/>
              <a:t>2</a:t>
            </a:r>
            <a:r>
              <a:rPr lang="ru-RU" dirty="0" smtClean="0"/>
              <a:t> + 4</a:t>
            </a:r>
            <a:r>
              <a:rPr lang="en-US" dirty="0" smtClean="0"/>
              <a:t>Na</a:t>
            </a:r>
            <a:r>
              <a:rPr lang="ru-RU" baseline="-25000" dirty="0" smtClean="0"/>
              <a:t>2</a:t>
            </a:r>
            <a:r>
              <a:rPr lang="en-US" dirty="0" smtClean="0"/>
              <a:t>SO</a:t>
            </a:r>
            <a:r>
              <a:rPr lang="ru-RU" baseline="-25000" dirty="0" smtClean="0"/>
              <a:t>4</a:t>
            </a:r>
            <a:r>
              <a:rPr lang="ru-RU" dirty="0" smtClean="0"/>
              <a:t> + …</a:t>
            </a:r>
          </a:p>
          <a:p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27584" y="1556792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Наконец, делаем вывод, что в левой части атомов водорода 10, а в правой – 2. Уравниваем число атомов водорода, добавив в правую часть вместо многоточия 4 молекулы воды:</a:t>
            </a:r>
          </a:p>
          <a:p>
            <a:pPr>
              <a:buNone/>
            </a:pPr>
            <a:r>
              <a:rPr lang="en-US" dirty="0" smtClean="0"/>
              <a:t>5H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r>
              <a:rPr lang="en-US" dirty="0" smtClean="0"/>
              <a:t> + 8NaI = H</a:t>
            </a:r>
            <a:r>
              <a:rPr lang="en-US" baseline="-25000" dirty="0" smtClean="0"/>
              <a:t>2</a:t>
            </a:r>
            <a:r>
              <a:rPr lang="en-US" dirty="0" smtClean="0"/>
              <a:t>S + 4I</a:t>
            </a:r>
            <a:r>
              <a:rPr lang="en-US" baseline="-25000" dirty="0" smtClean="0"/>
              <a:t>2</a:t>
            </a:r>
            <a:r>
              <a:rPr lang="en-US" dirty="0" smtClean="0"/>
              <a:t> + 4Na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r>
              <a:rPr lang="en-US" dirty="0" smtClean="0"/>
              <a:t> + 4</a:t>
            </a:r>
            <a:r>
              <a:rPr lang="ru-RU" dirty="0" smtClean="0"/>
              <a:t>Н</a:t>
            </a:r>
            <a:r>
              <a:rPr lang="en-US" baseline="-25000" dirty="0" smtClean="0"/>
              <a:t>2</a:t>
            </a:r>
            <a:r>
              <a:rPr lang="ru-RU" dirty="0" smtClean="0"/>
              <a:t>О</a:t>
            </a:r>
          </a:p>
          <a:p>
            <a:pPr>
              <a:buNone/>
            </a:pPr>
            <a:r>
              <a:rPr lang="ru-RU" dirty="0" smtClean="0"/>
              <a:t>Для окончательной проверки правильности расстановки коэффициентов подсчитаем число атомов кислорода в правой и левой частях уравнения: и в правой, и в левой частях по 20 атомов кислорода. Это свидетельствует о том, что коэффициенты в уравнении реакции расставлены верно. </a:t>
            </a:r>
          </a:p>
          <a:p>
            <a:pPr>
              <a:buNone/>
            </a:pPr>
            <a:r>
              <a:rPr lang="ru-RU" i="1" dirty="0" smtClean="0"/>
              <a:t>Правильный ответ</a:t>
            </a:r>
            <a:r>
              <a:rPr lang="ru-RU" dirty="0" smtClean="0"/>
              <a:t> должен выглядеть следующим образом:</a:t>
            </a:r>
          </a:p>
          <a:p>
            <a:pPr>
              <a:buNone/>
            </a:pPr>
            <a:r>
              <a:rPr lang="en-US" dirty="0" smtClean="0"/>
              <a:t>H</a:t>
            </a:r>
            <a:r>
              <a:rPr lang="ru-RU" baseline="-25000" dirty="0" smtClean="0"/>
              <a:t>2</a:t>
            </a:r>
            <a:r>
              <a:rPr lang="en-US" dirty="0" smtClean="0"/>
              <a:t>SO</a:t>
            </a:r>
            <a:r>
              <a:rPr lang="ru-RU" baseline="-25000" dirty="0" smtClean="0"/>
              <a:t>4</a:t>
            </a:r>
            <a:r>
              <a:rPr lang="ru-RU" dirty="0" smtClean="0"/>
              <a:t> + … → </a:t>
            </a:r>
            <a:r>
              <a:rPr lang="en-US" dirty="0" smtClean="0"/>
              <a:t>H</a:t>
            </a:r>
            <a:r>
              <a:rPr lang="ru-RU" baseline="-25000" dirty="0" smtClean="0"/>
              <a:t>2</a:t>
            </a:r>
            <a:r>
              <a:rPr lang="en-US" dirty="0" smtClean="0"/>
              <a:t>S</a:t>
            </a:r>
            <a:r>
              <a:rPr lang="ru-RU" dirty="0" smtClean="0"/>
              <a:t> + </a:t>
            </a:r>
            <a:r>
              <a:rPr lang="en-US" dirty="0" smtClean="0"/>
              <a:t>I</a:t>
            </a:r>
            <a:r>
              <a:rPr lang="ru-RU" baseline="-25000" dirty="0" smtClean="0"/>
              <a:t>2</a:t>
            </a:r>
            <a:r>
              <a:rPr lang="ru-RU" dirty="0" smtClean="0"/>
              <a:t>+ </a:t>
            </a:r>
            <a:r>
              <a:rPr lang="en-US" dirty="0" smtClean="0"/>
              <a:t>Na</a:t>
            </a:r>
            <a:r>
              <a:rPr lang="ru-RU" baseline="-25000" dirty="0" smtClean="0"/>
              <a:t>2</a:t>
            </a:r>
            <a:r>
              <a:rPr lang="en-US" dirty="0" smtClean="0"/>
              <a:t>SO</a:t>
            </a:r>
            <a:r>
              <a:rPr lang="ru-RU" baseline="-25000" dirty="0" smtClean="0"/>
              <a:t>4</a:t>
            </a:r>
            <a:r>
              <a:rPr lang="ru-RU" dirty="0" smtClean="0"/>
              <a:t> + …</a:t>
            </a:r>
          </a:p>
          <a:p>
            <a:endParaRPr lang="ru-RU" dirty="0" smtClean="0"/>
          </a:p>
          <a:p>
            <a:pPr>
              <a:buNone/>
            </a:pPr>
            <a:r>
              <a:rPr lang="en-US" dirty="0" smtClean="0"/>
              <a:t>1</a:t>
            </a:r>
            <a:r>
              <a:rPr lang="ru-RU" dirty="0" smtClean="0"/>
              <a:t>    </a:t>
            </a:r>
            <a:r>
              <a:rPr lang="en-US" dirty="0" smtClean="0"/>
              <a:t>S</a:t>
            </a:r>
            <a:r>
              <a:rPr lang="en-US" baseline="30000" dirty="0" smtClean="0"/>
              <a:t>+6</a:t>
            </a:r>
            <a:r>
              <a:rPr lang="en-US" dirty="0" smtClean="0"/>
              <a:t> </a:t>
            </a:r>
            <a:r>
              <a:rPr lang="en-US" dirty="0" smtClean="0"/>
              <a:t>+ 8 e → S</a:t>
            </a:r>
            <a:r>
              <a:rPr lang="en-US" baseline="30000" dirty="0" smtClean="0"/>
              <a:t>-2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4</a:t>
            </a:r>
            <a:r>
              <a:rPr lang="ru-RU" dirty="0" smtClean="0"/>
              <a:t>    </a:t>
            </a:r>
            <a:r>
              <a:rPr lang="en-US" dirty="0" smtClean="0"/>
              <a:t>I  </a:t>
            </a:r>
            <a:r>
              <a:rPr lang="en-US" dirty="0" smtClean="0"/>
              <a:t>- 2e → 2I</a:t>
            </a:r>
            <a:r>
              <a:rPr lang="en-US" baseline="30000" dirty="0" smtClean="0"/>
              <a:t>‾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en-US" dirty="0" smtClean="0"/>
              <a:t>5H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r>
              <a:rPr lang="en-US" dirty="0" smtClean="0"/>
              <a:t> + 8NaI = H</a:t>
            </a:r>
            <a:r>
              <a:rPr lang="en-US" baseline="-25000" dirty="0" smtClean="0"/>
              <a:t>2</a:t>
            </a:r>
            <a:r>
              <a:rPr lang="en-US" dirty="0" smtClean="0"/>
              <a:t>S + 4I</a:t>
            </a:r>
            <a:r>
              <a:rPr lang="en-US" baseline="-25000" dirty="0" smtClean="0"/>
              <a:t>2</a:t>
            </a:r>
            <a:r>
              <a:rPr lang="en-US" dirty="0" smtClean="0"/>
              <a:t> + 4Na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r>
              <a:rPr lang="en-US" dirty="0" smtClean="0"/>
              <a:t> + 4</a:t>
            </a:r>
            <a:r>
              <a:rPr lang="ru-RU" dirty="0" smtClean="0"/>
              <a:t>Н</a:t>
            </a:r>
            <a:r>
              <a:rPr lang="en-US" baseline="-25000" dirty="0" smtClean="0"/>
              <a:t>2</a:t>
            </a:r>
            <a:r>
              <a:rPr lang="ru-RU" dirty="0" smtClean="0"/>
              <a:t>О</a:t>
            </a:r>
          </a:p>
          <a:p>
            <a:pPr>
              <a:buNone/>
            </a:pPr>
            <a:r>
              <a:rPr lang="ru-RU" dirty="0" smtClean="0"/>
              <a:t>Окислитель - </a:t>
            </a:r>
            <a:r>
              <a:rPr lang="en-US" dirty="0" smtClean="0"/>
              <a:t>H</a:t>
            </a:r>
            <a:r>
              <a:rPr lang="ru-RU" baseline="-25000" dirty="0" smtClean="0"/>
              <a:t>2</a:t>
            </a:r>
            <a:r>
              <a:rPr lang="en-US" dirty="0" smtClean="0"/>
              <a:t>SO</a:t>
            </a:r>
            <a:r>
              <a:rPr lang="ru-RU" baseline="-25000" dirty="0" smtClean="0"/>
              <a:t>4</a:t>
            </a:r>
            <a:r>
              <a:rPr lang="ru-RU" dirty="0" smtClean="0"/>
              <a:t> за счет атомов серы в степени окисления +6; восстановитель – </a:t>
            </a:r>
            <a:r>
              <a:rPr lang="en-US" dirty="0" err="1" smtClean="0"/>
              <a:t>NaI</a:t>
            </a:r>
            <a:r>
              <a:rPr lang="ru-RU" dirty="0" smtClean="0"/>
              <a:t> за счет атомов йода в степени окисления -1.</a:t>
            </a:r>
          </a:p>
          <a:p>
            <a:pPr>
              <a:buNone/>
            </a:pPr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55576" y="3861048"/>
            <a:ext cx="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980728"/>
            <a:ext cx="7772400" cy="5184576"/>
          </a:xfrm>
        </p:spPr>
        <p:txBody>
          <a:bodyPr>
            <a:normAutofit/>
          </a:bodyPr>
          <a:lstStyle/>
          <a:p>
            <a:pPr lvl="0"/>
            <a:endParaRPr lang="ru-RU" i="1" dirty="0" smtClean="0"/>
          </a:p>
          <a:p>
            <a:pPr lvl="0"/>
            <a:endParaRPr lang="ru-RU" i="1" dirty="0" smtClean="0"/>
          </a:p>
          <a:p>
            <a:pPr lvl="0"/>
            <a:r>
              <a:rPr lang="ru-RU" i="1" dirty="0" smtClean="0"/>
              <a:t>4.Низшая </a:t>
            </a:r>
            <a:r>
              <a:rPr lang="ru-RU" i="1" dirty="0" smtClean="0"/>
              <a:t>(минимальная) степень окисления</a:t>
            </a:r>
            <a:r>
              <a:rPr lang="ru-RU" dirty="0" smtClean="0"/>
              <a:t> металлов равна нулю. Низшая степень окисления неметаллов обычно определяется числом электронов, которых атому не хватает до завершения внешнего электронного уровня, и поэтому равна: - (8 - номер группы, в которой находится элемент).</a:t>
            </a:r>
          </a:p>
          <a:p>
            <a:pPr lvl="0"/>
            <a:r>
              <a:rPr lang="ru-RU" i="1" dirty="0" smtClean="0"/>
              <a:t>5.Значения</a:t>
            </a:r>
            <a:r>
              <a:rPr lang="ru-RU" dirty="0" smtClean="0"/>
              <a:t> </a:t>
            </a:r>
            <a:r>
              <a:rPr lang="ru-RU" dirty="0" smtClean="0"/>
              <a:t>степеней окисления элемента между высшей и низшей степенями окисления называются </a:t>
            </a:r>
            <a:r>
              <a:rPr lang="ru-RU" i="1" dirty="0" smtClean="0"/>
              <a:t>промежуточными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6.Некоторые </a:t>
            </a:r>
            <a:r>
              <a:rPr lang="ru-RU" dirty="0" smtClean="0"/>
              <a:t>элементы во всех сложных соединениях имеют </a:t>
            </a:r>
            <a:r>
              <a:rPr lang="ru-RU" i="1" dirty="0" smtClean="0"/>
              <a:t>постоянную степень окисления</a:t>
            </a:r>
            <a:r>
              <a:rPr lang="ru-RU" dirty="0" smtClean="0"/>
              <a:t>, значение которой следует запомнить, руководствуясь положением элемента в Периодической таблице Д.И. Менделеева:</a:t>
            </a:r>
          </a:p>
          <a:p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772400" cy="980728"/>
          </a:xfrm>
        </p:spPr>
        <p:txBody>
          <a:bodyPr/>
          <a:lstStyle/>
          <a:p>
            <a:r>
              <a:rPr lang="ru-RU" sz="4800" dirty="0" smtClean="0"/>
              <a:t>Задания для сам. работы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052736"/>
            <a:ext cx="7772400" cy="5472608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 </a:t>
            </a:r>
            <a:endParaRPr lang="ru-RU" sz="3300" dirty="0" smtClean="0"/>
          </a:p>
          <a:p>
            <a:r>
              <a:rPr lang="ru-RU" sz="3300" b="1" dirty="0" smtClean="0"/>
              <a:t>1</a:t>
            </a:r>
            <a:r>
              <a:rPr lang="ru-RU" sz="3300" dirty="0" smtClean="0"/>
              <a:t> </a:t>
            </a:r>
            <a:r>
              <a:rPr lang="ru-RU" sz="3300" dirty="0" smtClean="0"/>
              <a:t>Используя метод электронного баланса, составьте уравнение реакции:</a:t>
            </a:r>
          </a:p>
          <a:p>
            <a:r>
              <a:rPr lang="ru-RU" sz="3300" dirty="0" smtClean="0"/>
              <a:t>… + </a:t>
            </a:r>
            <a:r>
              <a:rPr lang="en-US" sz="3300" dirty="0" smtClean="0"/>
              <a:t>I</a:t>
            </a:r>
            <a:r>
              <a:rPr lang="ru-RU" sz="3300" baseline="-25000" dirty="0" smtClean="0"/>
              <a:t>2</a:t>
            </a:r>
            <a:r>
              <a:rPr lang="ru-RU" sz="3300" dirty="0" smtClean="0"/>
              <a:t> → </a:t>
            </a:r>
            <a:r>
              <a:rPr lang="en-US" sz="3300" dirty="0" smtClean="0"/>
              <a:t>HIO</a:t>
            </a:r>
            <a:r>
              <a:rPr lang="ru-RU" sz="3300" baseline="-25000" dirty="0" smtClean="0"/>
              <a:t>3</a:t>
            </a:r>
            <a:r>
              <a:rPr lang="ru-RU" sz="3300" dirty="0" smtClean="0"/>
              <a:t> + </a:t>
            </a:r>
            <a:r>
              <a:rPr lang="en-US" sz="3300" dirty="0" smtClean="0"/>
              <a:t>NO</a:t>
            </a:r>
            <a:r>
              <a:rPr lang="ru-RU" sz="3300" baseline="-25000" dirty="0" smtClean="0"/>
              <a:t>2</a:t>
            </a:r>
            <a:r>
              <a:rPr lang="ru-RU" sz="3300" dirty="0" smtClean="0"/>
              <a:t> + …</a:t>
            </a:r>
          </a:p>
          <a:p>
            <a:r>
              <a:rPr lang="ru-RU" sz="3300" dirty="0" smtClean="0"/>
              <a:t>Определите окислитель и восстановитель. </a:t>
            </a:r>
          </a:p>
          <a:p>
            <a:r>
              <a:rPr lang="ru-RU" sz="3300" b="1" dirty="0" smtClean="0"/>
              <a:t> </a:t>
            </a:r>
            <a:endParaRPr lang="ru-RU" sz="3300" dirty="0" smtClean="0"/>
          </a:p>
          <a:p>
            <a:r>
              <a:rPr lang="ru-RU" sz="3300" b="1" dirty="0" smtClean="0"/>
              <a:t>2. </a:t>
            </a:r>
            <a:r>
              <a:rPr lang="ru-RU" sz="3300" dirty="0" smtClean="0"/>
              <a:t>Используя метод электронного баланса, составьте уравнение реакции:</a:t>
            </a:r>
          </a:p>
          <a:p>
            <a:r>
              <a:rPr lang="en-US" sz="3300" dirty="0" err="1" smtClean="0"/>
              <a:t>FeCl</a:t>
            </a:r>
            <a:r>
              <a:rPr lang="ru-RU" sz="3300" baseline="-25000" dirty="0" smtClean="0"/>
              <a:t>2</a:t>
            </a:r>
            <a:r>
              <a:rPr lang="ru-RU" sz="3300" dirty="0" smtClean="0"/>
              <a:t> + </a:t>
            </a:r>
            <a:r>
              <a:rPr lang="en-US" sz="3300" dirty="0" err="1" smtClean="0"/>
              <a:t>KClO</a:t>
            </a:r>
            <a:r>
              <a:rPr lang="ru-RU" sz="3300" baseline="-25000" dirty="0" smtClean="0"/>
              <a:t>3</a:t>
            </a:r>
            <a:r>
              <a:rPr lang="ru-RU" sz="3300" dirty="0" smtClean="0"/>
              <a:t> + … → … + </a:t>
            </a:r>
            <a:r>
              <a:rPr lang="en-US" sz="3300" dirty="0" err="1" smtClean="0"/>
              <a:t>KCl</a:t>
            </a:r>
            <a:r>
              <a:rPr lang="ru-RU" sz="3300" dirty="0" smtClean="0"/>
              <a:t> + </a:t>
            </a:r>
            <a:r>
              <a:rPr lang="en-US" sz="3300" dirty="0" smtClean="0"/>
              <a:t>H</a:t>
            </a:r>
            <a:r>
              <a:rPr lang="ru-RU" sz="3300" baseline="-25000" dirty="0" smtClean="0"/>
              <a:t>2</a:t>
            </a:r>
            <a:r>
              <a:rPr lang="en-US" sz="3300" dirty="0" smtClean="0"/>
              <a:t>O</a:t>
            </a:r>
            <a:endParaRPr lang="ru-RU" sz="3300" dirty="0" smtClean="0"/>
          </a:p>
          <a:p>
            <a:r>
              <a:rPr lang="ru-RU" sz="3300" dirty="0" smtClean="0"/>
              <a:t>Определите окислитель и восстановитель. </a:t>
            </a:r>
          </a:p>
          <a:p>
            <a:r>
              <a:rPr lang="ru-RU" sz="3300" dirty="0" smtClean="0"/>
              <a:t> </a:t>
            </a:r>
          </a:p>
          <a:p>
            <a:r>
              <a:rPr lang="ru-RU" sz="3300" b="1" dirty="0" smtClean="0"/>
              <a:t>3. </a:t>
            </a:r>
            <a:r>
              <a:rPr lang="ru-RU" sz="3300" dirty="0" smtClean="0"/>
              <a:t>Используя метод электронного баланса, составьте уравнение реакции:</a:t>
            </a:r>
          </a:p>
          <a:p>
            <a:r>
              <a:rPr lang="en-US" sz="3300" dirty="0" smtClean="0"/>
              <a:t>… + PbO</a:t>
            </a:r>
            <a:r>
              <a:rPr lang="en-US" sz="3300" baseline="-25000" dirty="0" smtClean="0"/>
              <a:t>2</a:t>
            </a:r>
            <a:r>
              <a:rPr lang="en-US" sz="3300" dirty="0" smtClean="0"/>
              <a:t> + HNO</a:t>
            </a:r>
            <a:r>
              <a:rPr lang="en-US" sz="3300" baseline="-25000" dirty="0" smtClean="0"/>
              <a:t>3</a:t>
            </a:r>
            <a:r>
              <a:rPr lang="en-US" sz="3300" dirty="0" smtClean="0"/>
              <a:t> → Cl</a:t>
            </a:r>
            <a:r>
              <a:rPr lang="en-US" sz="3300" baseline="-25000" dirty="0" smtClean="0"/>
              <a:t>2</a:t>
            </a:r>
            <a:r>
              <a:rPr lang="en-US" sz="3300" dirty="0" smtClean="0"/>
              <a:t> + </a:t>
            </a:r>
            <a:r>
              <a:rPr lang="en-US" sz="3300" dirty="0" err="1" smtClean="0"/>
              <a:t>Pb</a:t>
            </a:r>
            <a:r>
              <a:rPr lang="en-US" sz="3300" dirty="0" smtClean="0"/>
              <a:t>(NO</a:t>
            </a:r>
            <a:r>
              <a:rPr lang="en-US" sz="3300" baseline="-25000" dirty="0" smtClean="0"/>
              <a:t>3</a:t>
            </a:r>
            <a:r>
              <a:rPr lang="en-US" sz="3300" dirty="0" smtClean="0"/>
              <a:t>)</a:t>
            </a:r>
            <a:r>
              <a:rPr lang="en-US" sz="3300" baseline="-25000" dirty="0" smtClean="0"/>
              <a:t>2</a:t>
            </a:r>
            <a:r>
              <a:rPr lang="en-US" sz="3300" dirty="0" smtClean="0"/>
              <a:t> + KNO</a:t>
            </a:r>
            <a:r>
              <a:rPr lang="en-US" sz="3300" baseline="-25000" dirty="0" smtClean="0"/>
              <a:t>3</a:t>
            </a:r>
            <a:r>
              <a:rPr lang="en-US" sz="3300" dirty="0" smtClean="0"/>
              <a:t> + …</a:t>
            </a:r>
            <a:endParaRPr lang="ru-RU" sz="3300" dirty="0" smtClean="0"/>
          </a:p>
          <a:p>
            <a:r>
              <a:rPr lang="ru-RU" sz="3300" dirty="0" smtClean="0"/>
              <a:t>Определите окислитель и восстановитель. </a:t>
            </a:r>
          </a:p>
          <a:p>
            <a:r>
              <a:rPr lang="ru-RU" sz="3300" dirty="0" smtClean="0"/>
              <a:t> </a:t>
            </a:r>
          </a:p>
          <a:p>
            <a:r>
              <a:rPr lang="ru-RU" sz="3300" b="1" dirty="0" smtClean="0"/>
              <a:t>4. </a:t>
            </a:r>
            <a:r>
              <a:rPr lang="ru-RU" sz="3300" dirty="0" smtClean="0"/>
              <a:t>Используя метод электронного баланса, составьте уравнение реакции:</a:t>
            </a:r>
          </a:p>
          <a:p>
            <a:r>
              <a:rPr lang="de-DE" sz="3300" dirty="0" err="1" smtClean="0"/>
              <a:t>NaCl</a:t>
            </a:r>
            <a:r>
              <a:rPr lang="de-DE" sz="3300" dirty="0" smtClean="0"/>
              <a:t> + … + H</a:t>
            </a:r>
            <a:r>
              <a:rPr lang="de-DE" sz="3300" baseline="-25000" dirty="0" smtClean="0"/>
              <a:t>2</a:t>
            </a:r>
            <a:r>
              <a:rPr lang="de-DE" sz="3300" dirty="0" smtClean="0"/>
              <a:t>SO</a:t>
            </a:r>
            <a:r>
              <a:rPr lang="de-DE" sz="3300" baseline="-25000" dirty="0" smtClean="0"/>
              <a:t>4</a:t>
            </a:r>
            <a:r>
              <a:rPr lang="de-DE" sz="3300" dirty="0" smtClean="0"/>
              <a:t> → Cl</a:t>
            </a:r>
            <a:r>
              <a:rPr lang="de-DE" sz="3300" baseline="-25000" dirty="0" smtClean="0"/>
              <a:t>2</a:t>
            </a:r>
            <a:r>
              <a:rPr lang="de-DE" sz="3300" dirty="0" smtClean="0"/>
              <a:t> + MnSO</a:t>
            </a:r>
            <a:r>
              <a:rPr lang="de-DE" sz="3300" baseline="-25000" dirty="0" smtClean="0"/>
              <a:t>4</a:t>
            </a:r>
            <a:r>
              <a:rPr lang="de-DE" sz="3300" dirty="0" smtClean="0"/>
              <a:t> + Na</a:t>
            </a:r>
            <a:r>
              <a:rPr lang="de-DE" sz="3300" baseline="-25000" dirty="0" smtClean="0"/>
              <a:t>2</a:t>
            </a:r>
            <a:r>
              <a:rPr lang="de-DE" sz="3300" dirty="0" smtClean="0"/>
              <a:t>SO</a:t>
            </a:r>
            <a:r>
              <a:rPr lang="de-DE" sz="3300" baseline="-25000" dirty="0" smtClean="0"/>
              <a:t>4</a:t>
            </a:r>
            <a:r>
              <a:rPr lang="de-DE" sz="3300" dirty="0" smtClean="0"/>
              <a:t> + K</a:t>
            </a:r>
            <a:r>
              <a:rPr lang="de-DE" sz="3300" baseline="-25000" dirty="0" smtClean="0"/>
              <a:t>2</a:t>
            </a:r>
            <a:r>
              <a:rPr lang="de-DE" sz="3300" dirty="0" smtClean="0"/>
              <a:t>SO</a:t>
            </a:r>
            <a:r>
              <a:rPr lang="de-DE" sz="3300" baseline="-25000" dirty="0" smtClean="0"/>
              <a:t>4</a:t>
            </a:r>
            <a:r>
              <a:rPr lang="de-DE" sz="3300" dirty="0" smtClean="0"/>
              <a:t> + …</a:t>
            </a:r>
            <a:endParaRPr lang="ru-RU" sz="3300" dirty="0" smtClean="0"/>
          </a:p>
          <a:p>
            <a:r>
              <a:rPr lang="ru-RU" sz="3300" dirty="0" smtClean="0"/>
              <a:t>Определите окислитель и восстановитель</a:t>
            </a:r>
            <a:r>
              <a:rPr lang="de-DE" sz="3300" dirty="0" smtClean="0"/>
              <a:t>. </a:t>
            </a:r>
            <a:endParaRPr lang="ru-RU" sz="3300" dirty="0" smtClean="0"/>
          </a:p>
          <a:p>
            <a:r>
              <a:rPr lang="ru-RU" sz="3300" b="1" dirty="0" smtClean="0"/>
              <a:t> </a:t>
            </a:r>
            <a:endParaRPr lang="ru-RU" sz="3300" dirty="0" smtClean="0"/>
          </a:p>
          <a:p>
            <a:r>
              <a:rPr lang="ru-RU" sz="3300" b="1" dirty="0" smtClean="0"/>
              <a:t>5. </a:t>
            </a:r>
            <a:r>
              <a:rPr lang="ru-RU" sz="3300" dirty="0" smtClean="0"/>
              <a:t>Используя метод электронного баланса, составьте уравнение реакции:</a:t>
            </a:r>
          </a:p>
          <a:p>
            <a:r>
              <a:rPr lang="de-DE" sz="3300" dirty="0" err="1" smtClean="0"/>
              <a:t>NaCl</a:t>
            </a:r>
            <a:r>
              <a:rPr lang="de-DE" sz="3300" dirty="0" smtClean="0"/>
              <a:t> + MnO</a:t>
            </a:r>
            <a:r>
              <a:rPr lang="de-DE" sz="3300" baseline="-25000" dirty="0" smtClean="0"/>
              <a:t>2</a:t>
            </a:r>
            <a:r>
              <a:rPr lang="de-DE" sz="3300" dirty="0" smtClean="0"/>
              <a:t>+ … → Cl</a:t>
            </a:r>
            <a:r>
              <a:rPr lang="de-DE" sz="3300" baseline="-25000" dirty="0" smtClean="0"/>
              <a:t>2</a:t>
            </a:r>
            <a:r>
              <a:rPr lang="de-DE" sz="3300" dirty="0" smtClean="0"/>
              <a:t> + … + Na</a:t>
            </a:r>
            <a:r>
              <a:rPr lang="de-DE" sz="3300" baseline="-25000" dirty="0" smtClean="0"/>
              <a:t>2</a:t>
            </a:r>
            <a:r>
              <a:rPr lang="de-DE" sz="3300" dirty="0" smtClean="0"/>
              <a:t>SO</a:t>
            </a:r>
            <a:r>
              <a:rPr lang="de-DE" sz="3300" baseline="-25000" dirty="0" smtClean="0"/>
              <a:t>4</a:t>
            </a:r>
            <a:r>
              <a:rPr lang="de-DE" sz="3300" dirty="0" smtClean="0"/>
              <a:t> + H</a:t>
            </a:r>
            <a:r>
              <a:rPr lang="de-DE" sz="3300" baseline="-25000" dirty="0" smtClean="0"/>
              <a:t>2</a:t>
            </a:r>
            <a:r>
              <a:rPr lang="de-DE" sz="3300" dirty="0" smtClean="0"/>
              <a:t>O</a:t>
            </a:r>
            <a:endParaRPr lang="ru-RU" sz="3300" dirty="0" smtClean="0"/>
          </a:p>
          <a:p>
            <a:r>
              <a:rPr lang="ru-RU" sz="3300" dirty="0" smtClean="0"/>
              <a:t>Определите окислитель и восстановитель</a:t>
            </a:r>
            <a:r>
              <a:rPr lang="de-DE" sz="3300" dirty="0" smtClean="0"/>
              <a:t>. </a:t>
            </a:r>
            <a:endParaRPr lang="ru-RU" sz="3300" dirty="0" smtClean="0"/>
          </a:p>
          <a:p>
            <a:endParaRPr lang="ru-RU" dirty="0"/>
          </a:p>
        </p:txBody>
      </p:sp>
    </p:spTree>
  </p:cSld>
  <p:clrMapOvr>
    <a:masterClrMapping/>
  </p:clrMapOvr>
  <p:transition>
    <p:strips dir="l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Проверка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1.</a:t>
            </a:r>
            <a:r>
              <a:rPr lang="en-US" dirty="0" smtClean="0"/>
              <a:t> </a:t>
            </a:r>
            <a:r>
              <a:rPr lang="en-US" dirty="0" smtClean="0"/>
              <a:t>10HNO</a:t>
            </a:r>
            <a:r>
              <a:rPr lang="en-US" baseline="-25000" dirty="0" smtClean="0"/>
              <a:t>3</a:t>
            </a:r>
            <a:r>
              <a:rPr lang="en-US" dirty="0" smtClean="0"/>
              <a:t> + I</a:t>
            </a:r>
            <a:r>
              <a:rPr lang="en-US" baseline="-25000" dirty="0" smtClean="0"/>
              <a:t>2</a:t>
            </a:r>
            <a:r>
              <a:rPr lang="en-US" dirty="0" smtClean="0"/>
              <a:t> = 2HIO</a:t>
            </a:r>
            <a:r>
              <a:rPr lang="en-US" baseline="-25000" dirty="0" smtClean="0"/>
              <a:t>3</a:t>
            </a:r>
            <a:r>
              <a:rPr lang="en-US" dirty="0" smtClean="0"/>
              <a:t> + 10NO</a:t>
            </a:r>
            <a:r>
              <a:rPr lang="en-US" baseline="-25000" dirty="0" smtClean="0"/>
              <a:t>2</a:t>
            </a:r>
            <a:r>
              <a:rPr lang="en-US" dirty="0" smtClean="0"/>
              <a:t> + 4H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2</a:t>
            </a:r>
            <a:r>
              <a:rPr lang="en-US" b="1" dirty="0" smtClean="0"/>
              <a:t>. </a:t>
            </a:r>
            <a:r>
              <a:rPr lang="en-US" dirty="0" smtClean="0"/>
              <a:t>6FeCl</a:t>
            </a:r>
            <a:r>
              <a:rPr lang="en-US" baseline="-25000" dirty="0" smtClean="0"/>
              <a:t>2</a:t>
            </a:r>
            <a:r>
              <a:rPr lang="en-US" dirty="0" smtClean="0"/>
              <a:t> + KClO</a:t>
            </a:r>
            <a:r>
              <a:rPr lang="en-US" baseline="-25000" dirty="0" smtClean="0"/>
              <a:t>3</a:t>
            </a:r>
            <a:r>
              <a:rPr lang="en-US" dirty="0" smtClean="0"/>
              <a:t> + 6HCl = 6FeCl</a:t>
            </a:r>
            <a:r>
              <a:rPr lang="en-US" baseline="-25000" dirty="0" smtClean="0"/>
              <a:t>3</a:t>
            </a:r>
            <a:r>
              <a:rPr lang="en-US" dirty="0" smtClean="0"/>
              <a:t> + </a:t>
            </a:r>
            <a:r>
              <a:rPr lang="en-US" dirty="0" err="1" smtClean="0"/>
              <a:t>KCl</a:t>
            </a:r>
            <a:r>
              <a:rPr lang="en-US" dirty="0" smtClean="0"/>
              <a:t> + 3H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3</a:t>
            </a:r>
            <a:r>
              <a:rPr lang="en-US" b="1" dirty="0" smtClean="0"/>
              <a:t>. </a:t>
            </a:r>
            <a:r>
              <a:rPr lang="en-US" dirty="0" smtClean="0"/>
              <a:t>2</a:t>
            </a:r>
            <a:r>
              <a:rPr lang="ru-RU" dirty="0" smtClean="0"/>
              <a:t>К</a:t>
            </a:r>
            <a:r>
              <a:rPr lang="en-US" dirty="0" err="1" smtClean="0"/>
              <a:t>Cl</a:t>
            </a:r>
            <a:r>
              <a:rPr lang="en-US" dirty="0" smtClean="0"/>
              <a:t> + PbO</a:t>
            </a:r>
            <a:r>
              <a:rPr lang="en-US" baseline="-25000" dirty="0" smtClean="0"/>
              <a:t>2</a:t>
            </a:r>
            <a:r>
              <a:rPr lang="en-US" dirty="0" smtClean="0"/>
              <a:t> + 4HNO</a:t>
            </a:r>
            <a:r>
              <a:rPr lang="en-US" baseline="-25000" dirty="0" smtClean="0"/>
              <a:t>3</a:t>
            </a:r>
            <a:r>
              <a:rPr lang="en-US" dirty="0" smtClean="0"/>
              <a:t> = Cl</a:t>
            </a:r>
            <a:r>
              <a:rPr lang="en-US" baseline="-25000" dirty="0" smtClean="0"/>
              <a:t>2</a:t>
            </a:r>
            <a:r>
              <a:rPr lang="en-US" dirty="0" smtClean="0"/>
              <a:t> + </a:t>
            </a:r>
            <a:r>
              <a:rPr lang="en-US" dirty="0" err="1" smtClean="0"/>
              <a:t>Pb</a:t>
            </a:r>
            <a:r>
              <a:rPr lang="en-US" dirty="0" smtClean="0"/>
              <a:t>(NO</a:t>
            </a:r>
            <a:r>
              <a:rPr lang="en-US" baseline="-25000" dirty="0" smtClean="0"/>
              <a:t>3</a:t>
            </a:r>
            <a:r>
              <a:rPr lang="en-US" dirty="0" smtClean="0"/>
              <a:t>)</a:t>
            </a:r>
            <a:r>
              <a:rPr lang="en-US" baseline="-25000" dirty="0" smtClean="0"/>
              <a:t>2</a:t>
            </a:r>
            <a:r>
              <a:rPr lang="en-US" dirty="0" smtClean="0"/>
              <a:t> + 2KNO</a:t>
            </a:r>
            <a:r>
              <a:rPr lang="en-US" baseline="-25000" dirty="0" smtClean="0"/>
              <a:t>3</a:t>
            </a:r>
            <a:r>
              <a:rPr lang="en-US" dirty="0" smtClean="0"/>
              <a:t> + 2H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4</a:t>
            </a:r>
            <a:r>
              <a:rPr lang="en-US" b="1" dirty="0" smtClean="0"/>
              <a:t>. </a:t>
            </a:r>
            <a:r>
              <a:rPr lang="de-DE" dirty="0" smtClean="0"/>
              <a:t>10NaCl + 2KMnO</a:t>
            </a:r>
            <a:r>
              <a:rPr lang="de-DE" baseline="-25000" dirty="0" smtClean="0"/>
              <a:t>4</a:t>
            </a:r>
            <a:r>
              <a:rPr lang="de-DE" dirty="0" smtClean="0"/>
              <a:t> + 8H</a:t>
            </a:r>
            <a:r>
              <a:rPr lang="de-DE" baseline="-25000" dirty="0" smtClean="0"/>
              <a:t>2</a:t>
            </a:r>
            <a:r>
              <a:rPr lang="de-DE" dirty="0" smtClean="0"/>
              <a:t>SO</a:t>
            </a:r>
            <a:r>
              <a:rPr lang="de-DE" baseline="-25000" dirty="0" smtClean="0"/>
              <a:t>4</a:t>
            </a:r>
            <a:r>
              <a:rPr lang="de-DE" dirty="0" smtClean="0"/>
              <a:t> = 5Cl</a:t>
            </a:r>
            <a:r>
              <a:rPr lang="de-DE" baseline="-25000" dirty="0" smtClean="0"/>
              <a:t>2</a:t>
            </a:r>
            <a:r>
              <a:rPr lang="de-DE" dirty="0" smtClean="0"/>
              <a:t> + 2MnSO</a:t>
            </a:r>
            <a:r>
              <a:rPr lang="de-DE" baseline="-25000" dirty="0" smtClean="0"/>
              <a:t>4</a:t>
            </a:r>
            <a:r>
              <a:rPr lang="de-DE" dirty="0" smtClean="0"/>
              <a:t> + 5Na</a:t>
            </a:r>
            <a:r>
              <a:rPr lang="de-DE" baseline="-25000" dirty="0" smtClean="0"/>
              <a:t>2</a:t>
            </a:r>
            <a:r>
              <a:rPr lang="de-DE" dirty="0" smtClean="0"/>
              <a:t>SO</a:t>
            </a:r>
            <a:r>
              <a:rPr lang="de-DE" baseline="-25000" dirty="0" smtClean="0"/>
              <a:t>4</a:t>
            </a:r>
            <a:r>
              <a:rPr lang="de-DE" dirty="0" smtClean="0"/>
              <a:t> + K</a:t>
            </a:r>
            <a:r>
              <a:rPr lang="de-DE" baseline="-25000" dirty="0" smtClean="0"/>
              <a:t>2</a:t>
            </a:r>
            <a:r>
              <a:rPr lang="de-DE" dirty="0" smtClean="0"/>
              <a:t>SO</a:t>
            </a:r>
            <a:r>
              <a:rPr lang="de-DE" baseline="-25000" dirty="0" smtClean="0"/>
              <a:t>4</a:t>
            </a:r>
            <a:r>
              <a:rPr lang="de-DE" dirty="0" smtClean="0"/>
              <a:t> + 8H</a:t>
            </a:r>
            <a:r>
              <a:rPr lang="de-DE" baseline="-25000" dirty="0" smtClean="0"/>
              <a:t>2</a:t>
            </a:r>
            <a:r>
              <a:rPr lang="de-DE" dirty="0" smtClean="0"/>
              <a:t>O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5</a:t>
            </a:r>
            <a:r>
              <a:rPr lang="en-US" b="1" dirty="0" smtClean="0"/>
              <a:t>. </a:t>
            </a:r>
            <a:r>
              <a:rPr lang="de-DE" dirty="0" smtClean="0"/>
              <a:t>2NaCl + MnO</a:t>
            </a:r>
            <a:r>
              <a:rPr lang="de-DE" baseline="-25000" dirty="0" smtClean="0"/>
              <a:t>2</a:t>
            </a:r>
            <a:r>
              <a:rPr lang="de-DE" dirty="0" smtClean="0"/>
              <a:t> + 2H</a:t>
            </a:r>
            <a:r>
              <a:rPr lang="de-DE" baseline="-25000" dirty="0" smtClean="0"/>
              <a:t>2</a:t>
            </a:r>
            <a:r>
              <a:rPr lang="de-DE" dirty="0" smtClean="0"/>
              <a:t>SO</a:t>
            </a:r>
            <a:r>
              <a:rPr lang="de-DE" baseline="-25000" dirty="0" smtClean="0"/>
              <a:t>4</a:t>
            </a:r>
            <a:r>
              <a:rPr lang="de-DE" dirty="0" smtClean="0"/>
              <a:t> = Cl</a:t>
            </a:r>
            <a:r>
              <a:rPr lang="de-DE" baseline="-25000" dirty="0" smtClean="0"/>
              <a:t>2</a:t>
            </a:r>
            <a:r>
              <a:rPr lang="de-DE" dirty="0" smtClean="0"/>
              <a:t> + MnSO</a:t>
            </a:r>
            <a:r>
              <a:rPr lang="de-DE" baseline="-25000" dirty="0" smtClean="0"/>
              <a:t>4</a:t>
            </a:r>
            <a:r>
              <a:rPr lang="de-DE" dirty="0" smtClean="0"/>
              <a:t> + Na</a:t>
            </a:r>
            <a:r>
              <a:rPr lang="de-DE" baseline="-25000" dirty="0" smtClean="0"/>
              <a:t>2</a:t>
            </a:r>
            <a:r>
              <a:rPr lang="de-DE" dirty="0" smtClean="0"/>
              <a:t>SO</a:t>
            </a:r>
            <a:r>
              <a:rPr lang="de-DE" baseline="-25000" dirty="0" smtClean="0"/>
              <a:t>4</a:t>
            </a:r>
            <a:r>
              <a:rPr lang="de-DE" dirty="0" smtClean="0"/>
              <a:t> + 2H</a:t>
            </a:r>
            <a:r>
              <a:rPr lang="de-DE" baseline="-25000" dirty="0" smtClean="0"/>
              <a:t>2</a:t>
            </a:r>
            <a:r>
              <a:rPr lang="de-DE" dirty="0" smtClean="0"/>
              <a:t>O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strips dir="l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24744"/>
            <a:ext cx="8435280" cy="505584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prstTxWarp prst="textDeflate">
              <a:avLst/>
            </a:prstTxWarp>
            <a:normAutofit/>
            <a:scene3d>
              <a:camera prst="perspectiveRelaxedModerately"/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None/>
            </a:pPr>
            <a:r>
              <a:rPr lang="ru-RU" sz="4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за внимание </a:t>
            </a:r>
            <a:endParaRPr lang="ru-RU" sz="4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23850" y="1124745"/>
          <a:ext cx="8362950" cy="4968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1475"/>
                <a:gridCol w="4181475"/>
              </a:tblGrid>
              <a:tr h="1054983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Элементы с постоянной степенью окисления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Степень окисления</a:t>
                      </a:r>
                      <a:endParaRPr lang="ru-RU" dirty="0"/>
                    </a:p>
                  </a:txBody>
                  <a:tcPr/>
                </a:tc>
              </a:tr>
              <a:tr h="1054983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Щелочные металлы: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Rb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Cs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+1</a:t>
                      </a:r>
                      <a:endParaRPr lang="ru-RU" dirty="0"/>
                    </a:p>
                  </a:txBody>
                  <a:tcPr/>
                </a:tc>
              </a:tr>
              <a:tr h="1054983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Все элементы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II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группы, кроме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Hg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Mg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Zn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Cd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+2</a:t>
                      </a:r>
                      <a:endParaRPr lang="ru-RU" dirty="0"/>
                    </a:p>
                  </a:txBody>
                  <a:tcPr/>
                </a:tc>
              </a:tr>
              <a:tr h="901801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Алюминий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+3</a:t>
                      </a:r>
                      <a:endParaRPr lang="ru-RU" dirty="0"/>
                    </a:p>
                  </a:txBody>
                  <a:tcPr/>
                </a:tc>
              </a:tr>
              <a:tr h="901801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Фтор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F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/>
          <a:lstStyle/>
          <a:p>
            <a:pPr>
              <a:buNone/>
            </a:pPr>
            <a:r>
              <a:rPr lang="ru-RU" sz="2400" i="1" dirty="0" smtClean="0"/>
              <a:t>Водород и кислород</a:t>
            </a:r>
            <a:r>
              <a:rPr lang="ru-RU" sz="2400" dirty="0" smtClean="0"/>
              <a:t> в большинстве сложных соединений имеют постоянные степени окисления, но есть исключения:</a:t>
            </a: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43608" y="1772816"/>
          <a:ext cx="6768753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/>
                <a:gridCol w="2016224"/>
                <a:gridCol w="3456385"/>
              </a:tblGrid>
              <a:tr h="1094995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Элемент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Степень окисления в большинстве соединений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Исключения</a:t>
                      </a:r>
                      <a:endParaRPr lang="ru-RU" dirty="0"/>
                    </a:p>
                  </a:txBody>
                  <a:tcPr/>
                </a:tc>
              </a:tr>
              <a:tr h="1119727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Гидриды активных металлов: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LiH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NaH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KH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CaH</a:t>
                      </a:r>
                      <a:r>
                        <a:rPr kumimoji="0" lang="ru-RU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др., в которых степень окисления водорода равна 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-1</a:t>
                      </a:r>
                      <a:endParaRPr lang="ru-RU" dirty="0"/>
                    </a:p>
                  </a:txBody>
                  <a:tcPr/>
                </a:tc>
              </a:tr>
              <a:tr h="2105759">
                <a:tc>
                  <a:txBody>
                    <a:bodyPr/>
                    <a:lstStyle/>
                    <a:p>
                      <a:r>
                        <a:rPr lang="ru-RU" dirty="0" smtClean="0"/>
                        <a:t>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Пероксиды</a:t>
                      </a:r>
                      <a:r>
                        <a:rPr kumimoji="0" lang="ru-RU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водорода и металлов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</a:t>
                      </a:r>
                      <a:r>
                        <a:rPr kumimoji="0" lang="ru-RU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</a:t>
                      </a:r>
                      <a:r>
                        <a:rPr kumimoji="0" lang="ru-RU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ru-RU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kumimoji="0" lang="ru-RU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В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aO</a:t>
                      </a:r>
                      <a:r>
                        <a:rPr kumimoji="0" lang="ru-RU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в которых степень окисления кислорода равна 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-1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kumimoji="0" lang="ru-RU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Фторид кислорода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</a:t>
                      </a:r>
                      <a:r>
                        <a:rPr kumimoji="0" lang="ru-RU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в котором степень окисления кислорода равна 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556792"/>
            <a:ext cx="7772400" cy="439248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 </a:t>
            </a:r>
          </a:p>
          <a:p>
            <a:pPr lvl="0"/>
            <a:r>
              <a:rPr lang="ru-RU" sz="3200" dirty="0" smtClean="0"/>
              <a:t>7.Все </a:t>
            </a:r>
            <a:r>
              <a:rPr lang="ru-RU" sz="3200" dirty="0" smtClean="0"/>
              <a:t>остальные элементы имеют в сложных соединениях </a:t>
            </a:r>
            <a:r>
              <a:rPr lang="ru-RU" sz="3200" i="1" dirty="0" smtClean="0"/>
              <a:t>переменные степени окисления</a:t>
            </a:r>
            <a:r>
              <a:rPr lang="ru-RU" sz="3200" dirty="0" smtClean="0"/>
              <a:t>.</a:t>
            </a:r>
            <a:endParaRPr lang="ru-RU" sz="3200" dirty="0" smtClean="0"/>
          </a:p>
          <a:p>
            <a:pPr lvl="0"/>
            <a:r>
              <a:rPr lang="ru-RU" sz="3200" dirty="0" smtClean="0"/>
              <a:t>8.В </a:t>
            </a:r>
            <a:r>
              <a:rPr lang="ru-RU" sz="3200" dirty="0" smtClean="0"/>
              <a:t>молекулах </a:t>
            </a:r>
            <a:r>
              <a:rPr lang="ru-RU" sz="3200" i="1" dirty="0" smtClean="0"/>
              <a:t>простых веществ</a:t>
            </a:r>
            <a:r>
              <a:rPr lang="ru-RU" sz="3200" dirty="0" smtClean="0"/>
              <a:t> степень окисления элементов равна нулю</a:t>
            </a:r>
            <a:r>
              <a:rPr lang="ru-RU" sz="3200" dirty="0" smtClean="0"/>
              <a:t>.</a:t>
            </a:r>
            <a:endParaRPr lang="ru-RU" sz="3200" dirty="0" smtClean="0"/>
          </a:p>
          <a:p>
            <a:pPr lvl="0"/>
            <a:r>
              <a:rPr lang="ru-RU" sz="3200" dirty="0" smtClean="0"/>
              <a:t>9.Алгебраическая </a:t>
            </a:r>
            <a:r>
              <a:rPr lang="ru-RU" sz="3200" dirty="0" smtClean="0"/>
              <a:t>сумма степеней окисления всех атомов в молекуле равна нулю, а в ионе – заряду иона.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908720"/>
            <a:ext cx="8146104" cy="5472608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Любая окислительно-восстановительная реакция представляет собой совокупность двух процессов: отдачи и присоединения электронов.</a:t>
            </a:r>
          </a:p>
          <a:p>
            <a:r>
              <a:rPr lang="ru-RU" sz="2400" dirty="0" smtClean="0"/>
              <a:t>Процесс отдачи электронов называется </a:t>
            </a:r>
            <a:r>
              <a:rPr lang="ru-RU" sz="2400" b="1" i="1" dirty="0" smtClean="0">
                <a:solidFill>
                  <a:srgbClr val="FF0000"/>
                </a:solidFill>
              </a:rPr>
              <a:t>окислением</a:t>
            </a:r>
            <a:r>
              <a:rPr lang="ru-RU" sz="2400" b="1" dirty="0" smtClean="0">
                <a:solidFill>
                  <a:srgbClr val="FF0000"/>
                </a:solidFill>
              </a:rPr>
              <a:t>. </a:t>
            </a:r>
            <a:r>
              <a:rPr lang="ru-RU" sz="2400" dirty="0" smtClean="0"/>
              <a:t>В результате процесса окисления степень окисления элемента повышается. </a:t>
            </a:r>
          </a:p>
          <a:p>
            <a:r>
              <a:rPr lang="ru-RU" sz="2400" dirty="0" smtClean="0"/>
              <a:t>Процесс присоединения электронов называется </a:t>
            </a:r>
            <a:r>
              <a:rPr lang="ru-RU" sz="2400" b="1" i="1" dirty="0" smtClean="0">
                <a:solidFill>
                  <a:srgbClr val="FF0000"/>
                </a:solidFill>
              </a:rPr>
              <a:t>восстановлением</a:t>
            </a:r>
            <a:r>
              <a:rPr lang="ru-RU" sz="2400" dirty="0" smtClean="0">
                <a:solidFill>
                  <a:srgbClr val="FF0000"/>
                </a:solidFill>
              </a:rPr>
              <a:t>. </a:t>
            </a:r>
            <a:r>
              <a:rPr lang="ru-RU" sz="2400" dirty="0" smtClean="0"/>
              <a:t>В результате процесса восстановления степень окисления элемента понижается.</a:t>
            </a:r>
          </a:p>
          <a:p>
            <a:r>
              <a:rPr lang="ru-RU" sz="2400" dirty="0" smtClean="0"/>
              <a:t>Частицы (атомы, ионы, молекулы), которые отдают электроны, называются </a:t>
            </a:r>
            <a:r>
              <a:rPr lang="ru-RU" sz="2400" b="1" i="1" dirty="0" smtClean="0">
                <a:solidFill>
                  <a:srgbClr val="FF0000"/>
                </a:solidFill>
              </a:rPr>
              <a:t>восстановителями</a:t>
            </a:r>
            <a:r>
              <a:rPr lang="ru-RU" sz="2400" b="1" dirty="0" smtClean="0">
                <a:solidFill>
                  <a:srgbClr val="FF0000"/>
                </a:solidFill>
              </a:rPr>
              <a:t>. </a:t>
            </a:r>
          </a:p>
          <a:p>
            <a:r>
              <a:rPr lang="ru-RU" sz="2400" dirty="0" smtClean="0"/>
              <a:t>Частицы (атомы, ионы, молекулы), которые принимают электроны, называются </a:t>
            </a:r>
            <a:r>
              <a:rPr lang="ru-RU" sz="2400" b="1" i="1" dirty="0" smtClean="0">
                <a:solidFill>
                  <a:srgbClr val="FF0000"/>
                </a:solidFill>
              </a:rPr>
              <a:t>окислителями</a:t>
            </a:r>
            <a:r>
              <a:rPr lang="ru-RU" sz="24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/>
          <a:lstStyle/>
          <a:p>
            <a:pPr algn="ctr"/>
            <a:r>
              <a:rPr lang="ru-RU" dirty="0" smtClean="0"/>
              <a:t>Важнейшие окислители.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Галогены </a:t>
            </a:r>
            <a:r>
              <a:rPr lang="en-US" dirty="0" smtClean="0"/>
              <a:t>F</a:t>
            </a:r>
            <a:r>
              <a:rPr lang="ru-RU" baseline="-25000" dirty="0" smtClean="0"/>
              <a:t>2</a:t>
            </a:r>
            <a:r>
              <a:rPr lang="ru-RU" dirty="0" smtClean="0"/>
              <a:t>, </a:t>
            </a:r>
            <a:r>
              <a:rPr lang="en-US" dirty="0" err="1" smtClean="0"/>
              <a:t>Cl</a:t>
            </a:r>
            <a:r>
              <a:rPr lang="ru-RU" baseline="-25000" dirty="0" smtClean="0"/>
              <a:t>2</a:t>
            </a:r>
            <a:r>
              <a:rPr lang="ru-RU" dirty="0" smtClean="0"/>
              <a:t>, </a:t>
            </a:r>
            <a:r>
              <a:rPr lang="en-US" dirty="0" smtClean="0"/>
              <a:t>Br</a:t>
            </a:r>
            <a:r>
              <a:rPr lang="ru-RU" baseline="-25000" dirty="0" smtClean="0"/>
              <a:t>2</a:t>
            </a:r>
            <a:r>
              <a:rPr lang="ru-RU" dirty="0" smtClean="0"/>
              <a:t>, </a:t>
            </a:r>
            <a:r>
              <a:rPr lang="en-US" dirty="0" smtClean="0"/>
              <a:t>I</a:t>
            </a:r>
            <a:r>
              <a:rPr lang="ru-RU" baseline="-25000" dirty="0" smtClean="0"/>
              <a:t>2</a:t>
            </a:r>
            <a:r>
              <a:rPr lang="ru-RU" dirty="0" smtClean="0"/>
              <a:t>, выполняя функцию окислителей, превращаются в отрицательно заряженные ионы </a:t>
            </a:r>
            <a:r>
              <a:rPr lang="en-US" dirty="0" smtClean="0"/>
              <a:t>F</a:t>
            </a:r>
            <a:r>
              <a:rPr lang="ru-RU" dirty="0" smtClean="0"/>
              <a:t>‾, </a:t>
            </a:r>
            <a:r>
              <a:rPr lang="en-US" dirty="0" err="1" smtClean="0"/>
              <a:t>Cl</a:t>
            </a:r>
            <a:r>
              <a:rPr lang="ru-RU" dirty="0" smtClean="0"/>
              <a:t>‾, </a:t>
            </a:r>
            <a:r>
              <a:rPr lang="en-US" dirty="0" smtClean="0"/>
              <a:t>Br</a:t>
            </a:r>
            <a:r>
              <a:rPr lang="ru-RU" dirty="0" smtClean="0"/>
              <a:t>‾, </a:t>
            </a:r>
            <a:r>
              <a:rPr lang="en-US" dirty="0" smtClean="0"/>
              <a:t>I</a:t>
            </a:r>
            <a:r>
              <a:rPr lang="ru-RU" dirty="0" smtClean="0"/>
              <a:t>‾.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7584" y="3212976"/>
          <a:ext cx="7344816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/>
                <a:gridCol w="3672408"/>
              </a:tblGrid>
              <a:tr h="1368152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кислой среде галогены восстанавливаются до соответствующих галогеноводородных кислот: </a:t>
                      </a:r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HF</a:t>
                      </a: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HCl</a:t>
                      </a: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HBr</a:t>
                      </a: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HI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щелочной среде образуются соли галогеноводородных кислот.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55576" y="4941168"/>
          <a:ext cx="7632848" cy="1371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816424"/>
                <a:gridCol w="3816424"/>
              </a:tblGrid>
              <a:tr h="1224136">
                <a:tc>
                  <a:txBody>
                    <a:bodyPr/>
                    <a:lstStyle/>
                    <a:p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</a:t>
                      </a:r>
                      <a:r>
                        <a:rPr kumimoji="0" lang="ru-RU" sz="3600" b="1" kern="1200" baseline="-25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  -</a:t>
                      </a:r>
                      <a:r>
                        <a:rPr kumimoji="0" lang="en-US" sz="3600" b="1" kern="1200" baseline="-25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r>
                        <a:rPr kumimoji="0" lang="en-US" sz="3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</a:t>
                      </a:r>
                      <a:r>
                        <a:rPr kumimoji="0" lang="ru-RU" sz="3600" b="1" kern="1200" baseline="30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-2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</a:t>
                      </a:r>
                      <a:r>
                        <a:rPr lang="en-US" sz="3600" dirty="0" smtClean="0"/>
                        <a:t>S </a:t>
                      </a:r>
                      <a:r>
                        <a:rPr lang="ru-RU" sz="2400" dirty="0" smtClean="0"/>
                        <a:t>окисляет Н до  сероводорода, металлы -</a:t>
                      </a:r>
                      <a:r>
                        <a:rPr lang="ru-RU" sz="2400" baseline="0" dirty="0" smtClean="0"/>
                        <a:t> до</a:t>
                      </a:r>
                      <a:r>
                        <a:rPr lang="ru-RU" sz="2400" dirty="0" smtClean="0"/>
                        <a:t> сульфидов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772400" cy="1080120"/>
          </a:xfrm>
        </p:spPr>
        <p:txBody>
          <a:bodyPr/>
          <a:lstStyle/>
          <a:p>
            <a:r>
              <a:rPr lang="ru-RU" dirty="0" smtClean="0"/>
              <a:t>Важнейшие окислители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340768"/>
            <a:ext cx="7772400" cy="5040560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                           </a:t>
            </a:r>
            <a:r>
              <a:rPr lang="ru-RU" sz="2400" dirty="0" err="1" smtClean="0"/>
              <a:t>неактив</a:t>
            </a:r>
            <a:r>
              <a:rPr lang="ru-RU" sz="2400" dirty="0" smtClean="0"/>
              <a:t>. </a:t>
            </a:r>
            <a:r>
              <a:rPr lang="ru-RU" sz="2400" dirty="0" err="1" smtClean="0"/>
              <a:t>Ме</a:t>
            </a:r>
            <a:r>
              <a:rPr lang="ru-RU" sz="2400" dirty="0" smtClean="0"/>
              <a:t>           </a:t>
            </a:r>
            <a:r>
              <a:rPr lang="en-US" sz="2400" dirty="0" smtClean="0"/>
              <a:t>NO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</a:t>
            </a:r>
            <a:r>
              <a:rPr lang="ru-RU" sz="2400" dirty="0" smtClean="0"/>
              <a:t>  </a:t>
            </a:r>
            <a:r>
              <a:rPr lang="ru-RU" dirty="0" smtClean="0"/>
              <a:t>                </a:t>
            </a:r>
            <a:endParaRPr lang="ru-RU" dirty="0" smtClean="0"/>
          </a:p>
          <a:p>
            <a:endParaRPr lang="ru-RU" dirty="0" smtClean="0"/>
          </a:p>
          <a:p>
            <a:r>
              <a:rPr lang="en-US" sz="2400" dirty="0" smtClean="0"/>
              <a:t>HNO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(</a:t>
            </a:r>
            <a:r>
              <a:rPr lang="ru-RU" sz="2400" dirty="0" err="1" smtClean="0"/>
              <a:t>конц</a:t>
            </a:r>
            <a:r>
              <a:rPr lang="en-US" sz="2400" dirty="0" smtClean="0"/>
              <a:t>.) </a:t>
            </a:r>
            <a:r>
              <a:rPr lang="ru-RU" sz="2400" dirty="0" smtClean="0"/>
              <a:t>     </a:t>
            </a:r>
          </a:p>
          <a:p>
            <a:r>
              <a:rPr lang="ru-RU" sz="2400" dirty="0" smtClean="0"/>
              <a:t>                            </a:t>
            </a:r>
            <a:r>
              <a:rPr lang="ru-RU" sz="2400" dirty="0" err="1" smtClean="0"/>
              <a:t>неМе</a:t>
            </a:r>
            <a:r>
              <a:rPr lang="ru-RU" sz="2400" dirty="0" smtClean="0"/>
              <a:t>                  </a:t>
            </a:r>
            <a:r>
              <a:rPr lang="ru-RU" sz="2400" dirty="0" err="1" smtClean="0"/>
              <a:t>соотв</a:t>
            </a:r>
            <a:r>
              <a:rPr lang="ru-RU" sz="2400" dirty="0" smtClean="0"/>
              <a:t> </a:t>
            </a:r>
            <a:r>
              <a:rPr lang="ru-RU" sz="2400" dirty="0" err="1" smtClean="0"/>
              <a:t>к-та</a:t>
            </a:r>
            <a:r>
              <a:rPr lang="ru-RU" sz="2400" dirty="0" smtClean="0"/>
              <a:t> + </a:t>
            </a:r>
            <a:r>
              <a:rPr lang="en-US" sz="2400" dirty="0" smtClean="0"/>
              <a:t>NO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</a:t>
            </a:r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                           </a:t>
            </a:r>
            <a:r>
              <a:rPr lang="ru-RU" sz="2400" dirty="0" err="1" smtClean="0"/>
              <a:t>Ме</a:t>
            </a:r>
            <a:r>
              <a:rPr lang="ru-RU" sz="2400" dirty="0" smtClean="0"/>
              <a:t> актив.                </a:t>
            </a:r>
            <a:r>
              <a:rPr lang="en-US" sz="2400" dirty="0" smtClean="0"/>
              <a:t>NH</a:t>
            </a:r>
            <a:r>
              <a:rPr lang="ru-RU" sz="2400" baseline="-25000" dirty="0" smtClean="0"/>
              <a:t>3</a:t>
            </a:r>
            <a:r>
              <a:rPr lang="ru-RU" sz="2400" dirty="0" smtClean="0"/>
              <a:t>    </a:t>
            </a:r>
            <a:r>
              <a:rPr lang="en-US" sz="2400" dirty="0" smtClean="0"/>
              <a:t>NH</a:t>
            </a:r>
            <a:r>
              <a:rPr lang="en-US" sz="2400" baseline="-25000" dirty="0" smtClean="0"/>
              <a:t>4</a:t>
            </a:r>
            <a:r>
              <a:rPr lang="en-US" sz="2400" dirty="0" smtClean="0"/>
              <a:t>NO</a:t>
            </a:r>
            <a:r>
              <a:rPr lang="en-US" sz="2400" baseline="-25000" dirty="0" smtClean="0"/>
              <a:t>3</a:t>
            </a:r>
            <a:endParaRPr lang="ru-RU" sz="2400" dirty="0" smtClean="0"/>
          </a:p>
          <a:p>
            <a:r>
              <a:rPr lang="en-US" sz="2400" dirty="0" smtClean="0"/>
              <a:t>HNO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(</a:t>
            </a:r>
            <a:r>
              <a:rPr lang="ru-RU" sz="2400" dirty="0" err="1" smtClean="0"/>
              <a:t>разб</a:t>
            </a:r>
            <a:r>
              <a:rPr lang="ru-RU" sz="2400" dirty="0" smtClean="0"/>
              <a:t>.</a:t>
            </a:r>
            <a:r>
              <a:rPr lang="en-US" sz="2400" dirty="0" smtClean="0"/>
              <a:t>) </a:t>
            </a:r>
            <a:r>
              <a:rPr lang="ru-RU" sz="2400" dirty="0" smtClean="0"/>
              <a:t>   </a:t>
            </a:r>
            <a:r>
              <a:rPr lang="ru-RU" sz="2400" dirty="0" err="1" smtClean="0"/>
              <a:t>Ме</a:t>
            </a:r>
            <a:r>
              <a:rPr lang="ru-RU" sz="2400" dirty="0" smtClean="0"/>
              <a:t> сред. актив.       </a:t>
            </a:r>
            <a:r>
              <a:rPr lang="en-US" sz="2400" dirty="0" smtClean="0"/>
              <a:t>N</a:t>
            </a:r>
            <a:r>
              <a:rPr lang="en-US" sz="2400" baseline="-25000" dirty="0" smtClean="0"/>
              <a:t>2</a:t>
            </a:r>
            <a:r>
              <a:rPr lang="ru-RU" sz="2400" baseline="-25000" dirty="0" smtClean="0"/>
              <a:t>       </a:t>
            </a:r>
            <a:r>
              <a:rPr lang="en-US" sz="2400" dirty="0" smtClean="0"/>
              <a:t>N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</a:t>
            </a:r>
            <a:endParaRPr lang="ru-RU" sz="2400" dirty="0" smtClean="0"/>
          </a:p>
          <a:p>
            <a:r>
              <a:rPr lang="ru-RU" sz="2400" dirty="0" smtClean="0"/>
              <a:t> </a:t>
            </a:r>
            <a:r>
              <a:rPr lang="ru-RU" sz="2400" dirty="0" smtClean="0"/>
              <a:t>                          </a:t>
            </a:r>
            <a:r>
              <a:rPr lang="ru-RU" sz="2400" dirty="0" err="1" smtClean="0"/>
              <a:t>Ме</a:t>
            </a:r>
            <a:r>
              <a:rPr lang="ru-RU" sz="2400" dirty="0" smtClean="0"/>
              <a:t> </a:t>
            </a:r>
            <a:r>
              <a:rPr lang="ru-RU" sz="2400" dirty="0" err="1" smtClean="0"/>
              <a:t>неактив</a:t>
            </a:r>
            <a:r>
              <a:rPr lang="ru-RU" sz="2400" dirty="0" smtClean="0"/>
              <a:t>.            </a:t>
            </a:r>
            <a:r>
              <a:rPr lang="en-US" sz="2400" dirty="0" smtClean="0"/>
              <a:t>NO</a:t>
            </a:r>
            <a:endParaRPr lang="ru-RU" sz="2400" dirty="0" smtClean="0"/>
          </a:p>
          <a:p>
            <a:endParaRPr lang="ru-RU" sz="2400" dirty="0" smtClean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411760" y="2276872"/>
            <a:ext cx="0" cy="108012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411760" y="2204864"/>
            <a:ext cx="208823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2411760" y="3501008"/>
            <a:ext cx="208823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627784" y="4797152"/>
            <a:ext cx="22322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2699792" y="5157192"/>
            <a:ext cx="216024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2627784" y="5661248"/>
            <a:ext cx="22322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2483768" y="4725144"/>
            <a:ext cx="0" cy="93610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509</TotalTime>
  <Words>1980</Words>
  <Application>Microsoft Office PowerPoint</Application>
  <PresentationFormat>Экран (4:3)</PresentationFormat>
  <Paragraphs>232</Paragraphs>
  <Slides>32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Поток</vt:lpstr>
      <vt:lpstr>Microsoft Equation 3.0</vt:lpstr>
      <vt:lpstr>Окислительно-восстановительные реакции  ЕГЭ по химии задание С-1  учитель химии МБОУ СОШ №8 Кузьмичева Н.В.</vt:lpstr>
      <vt:lpstr>Что такое окислительно-восстановительная реакция?</vt:lpstr>
      <vt:lpstr>Слайд 3</vt:lpstr>
      <vt:lpstr>Слайд 4</vt:lpstr>
      <vt:lpstr>Слайд 5</vt:lpstr>
      <vt:lpstr>Слайд 6</vt:lpstr>
      <vt:lpstr>Слайд 7</vt:lpstr>
      <vt:lpstr>Важнейшие окислители. </vt:lpstr>
      <vt:lpstr>Важнейшие окислители </vt:lpstr>
      <vt:lpstr>Важнейшие окислители </vt:lpstr>
      <vt:lpstr>Важнейшие окислители </vt:lpstr>
      <vt:lpstr>Важнейшие окислители </vt:lpstr>
      <vt:lpstr>Важнейшие окислители </vt:lpstr>
      <vt:lpstr>Важнейшие восстановители </vt:lpstr>
      <vt:lpstr>Важнейшие восстановители </vt:lpstr>
      <vt:lpstr>Важнейшие восстановители </vt:lpstr>
      <vt:lpstr>Окислительно-восстановительная двойственность </vt:lpstr>
      <vt:lpstr>Окислительно-восстановительная двойственность </vt:lpstr>
      <vt:lpstr>Расстановка коэффициентов в ОВР</vt:lpstr>
      <vt:lpstr>Слайд 20</vt:lpstr>
      <vt:lpstr>Слайд 21</vt:lpstr>
      <vt:lpstr>Задание №1</vt:lpstr>
      <vt:lpstr>Слайд 23</vt:lpstr>
      <vt:lpstr>Задание №2 </vt:lpstr>
      <vt:lpstr>Слайд 25</vt:lpstr>
      <vt:lpstr>Задание №3</vt:lpstr>
      <vt:lpstr>Слайд 27</vt:lpstr>
      <vt:lpstr>Слайд 28</vt:lpstr>
      <vt:lpstr>Слайд 29</vt:lpstr>
      <vt:lpstr>Задания для сам. работы</vt:lpstr>
      <vt:lpstr>Проверка</vt:lpstr>
      <vt:lpstr>Слайд 32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Окислительно-восстановительные реакции  ЕГЭ по химии задание С-1  учитель химии МБОУ СОШ №8 Кузьмичева Н.В.</dc:title>
  <dc:creator>Admin</dc:creator>
  <cp:lastModifiedBy>Admin</cp:lastModifiedBy>
  <cp:revision>51</cp:revision>
  <dcterms:created xsi:type="dcterms:W3CDTF">2012-11-19T11:36:32Z</dcterms:created>
  <dcterms:modified xsi:type="dcterms:W3CDTF">2012-11-19T20:06:30Z</dcterms:modified>
</cp:coreProperties>
</file>