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9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71" r:id="rId15"/>
    <p:sldId id="272" r:id="rId16"/>
    <p:sldId id="273" r:id="rId17"/>
    <p:sldId id="274" r:id="rId18"/>
    <p:sldId id="294" r:id="rId19"/>
    <p:sldId id="292" r:id="rId20"/>
    <p:sldId id="270" r:id="rId21"/>
    <p:sldId id="291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96" r:id="rId37"/>
    <p:sldId id="295" r:id="rId38"/>
    <p:sldId id="289" r:id="rId3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3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F555D2-0ECF-4A49-8801-A71E0F1536C3}" type="datetimeFigureOut">
              <a:rPr lang="ru-RU" smtClean="0"/>
              <a:pPr/>
              <a:t>22.12.2012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00B022-487C-4046-BB74-088DCEB28D5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00B022-487C-4046-BB74-088DCEB28D59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6E05D-4233-49AC-84EA-802DF3E52203}" type="datetimeFigureOut">
              <a:rPr lang="ru-RU"/>
              <a:pPr>
                <a:defRPr/>
              </a:pPr>
              <a:t>22.12.2012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73A17-E742-45B2-B9AB-B3B7F93EC6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9D65E-FE3B-4CCD-A07C-409505933847}" type="datetimeFigureOut">
              <a:rPr lang="ru-RU"/>
              <a:pPr>
                <a:defRPr/>
              </a:pPr>
              <a:t>22.12.2012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B201B-617F-4805-936D-3E6555A367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CB6A1-23F7-4BFC-9BFD-9CD6776D6713}" type="datetimeFigureOut">
              <a:rPr lang="ru-RU"/>
              <a:pPr>
                <a:defRPr/>
              </a:pPr>
              <a:t>22.12.2012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5DAC8-4ECE-4A78-A20F-C354BD941E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289B8F7-8D7D-4804-A905-89BD05E3D32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52EAC-C78D-4726-AE9D-505E361A55E6}" type="datetimeFigureOut">
              <a:rPr lang="ru-RU"/>
              <a:pPr>
                <a:defRPr/>
              </a:pPr>
              <a:t>22.12.2012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02D13-5450-4AD5-A16F-49BBDDED1C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1FDC3-3049-4B0D-B2B0-0E7C8F0934FF}" type="datetimeFigureOut">
              <a:rPr lang="ru-RU"/>
              <a:pPr>
                <a:defRPr/>
              </a:pPr>
              <a:t>22.12.2012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D08C4-4A99-4129-A02F-429CE27067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31D87-BBC5-4439-A6EF-93FE587D8CF1}" type="datetimeFigureOut">
              <a:rPr lang="ru-RU"/>
              <a:pPr>
                <a:defRPr/>
              </a:pPr>
              <a:t>22.12.2012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E408A-11E8-4A1F-A8C4-3C1108B4FC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48F1F-F9F3-4C8D-BB24-B48B7CD1FF0C}" type="datetimeFigureOut">
              <a:rPr lang="ru-RU"/>
              <a:pPr>
                <a:defRPr/>
              </a:pPr>
              <a:t>22.12.2012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6CF77-AA1F-4656-9054-9BB9C4D83F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73AA5-0585-4799-9762-251E8C2B4F74}" type="datetimeFigureOut">
              <a:rPr lang="ru-RU"/>
              <a:pPr>
                <a:defRPr/>
              </a:pPr>
              <a:t>22.12.2012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39DF8-F6BE-45DF-A2F2-772C7552FB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6B846-939E-4358-9051-A9BA5DE2C492}" type="datetimeFigureOut">
              <a:rPr lang="ru-RU"/>
              <a:pPr>
                <a:defRPr/>
              </a:pPr>
              <a:t>22.12.2012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82CEB-4F28-448A-82C5-0B5051601B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7FEFD-A51C-40A7-8879-C413F779F082}" type="datetimeFigureOut">
              <a:rPr lang="ru-RU"/>
              <a:pPr>
                <a:defRPr/>
              </a:pPr>
              <a:t>22.12.2012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EA9DC-B308-4E1A-8EE5-E615B9B073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02F4E-872A-40A3-BA2D-3A887E1B8FA3}" type="datetimeFigureOut">
              <a:rPr lang="ru-RU"/>
              <a:pPr>
                <a:defRPr/>
              </a:pPr>
              <a:t>22.12.2012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F8076-18CB-46D7-99B7-ED1AE17F2A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r="-20000" b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227A05C-3D89-4920-9461-5DBD8B05437C}" type="datetimeFigureOut">
              <a:rPr lang="ru-RU"/>
              <a:pPr>
                <a:defRPr/>
              </a:pPr>
              <a:t>22.12.2012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82800F2-5CE3-4094-9A65-E7BA85C18E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za.avi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Opit036.avi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2000" t="-21000" r="-2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14612" y="1214422"/>
            <a:ext cx="6205545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«Самый умный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знаток химии»</a:t>
            </a: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214313" y="6286500"/>
            <a:ext cx="642937" cy="363538"/>
          </a:xfrm>
          <a:prstGeom prst="rect">
            <a:avLst/>
          </a:prstGeom>
        </p:spPr>
        <p:txBody>
          <a:bodyPr>
            <a:normAutofit fontScale="4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u="sng" dirty="0" err="1">
                <a:latin typeface="+mj-lt"/>
                <a:ea typeface="+mj-ea"/>
                <a:cs typeface="+mj-cs"/>
                <a:hlinkClick r:id="rId3" action="ppaction://hlinkfile"/>
              </a:rPr>
              <a:t>za</a:t>
            </a:r>
            <a:endParaRPr lang="ru-RU" sz="4400" u="sng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85750" y="1285875"/>
            <a:ext cx="7858125" cy="4786313"/>
          </a:xfrm>
        </p:spPr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Есть в языке нашем чудное слово,</a:t>
            </a:r>
          </a:p>
          <a:p>
            <a:pPr marL="0" indent="0" algn="just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И четверо школьников спорят о нем.</a:t>
            </a:r>
          </a:p>
          <a:p>
            <a:pPr marL="0" indent="0" algn="just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Младший сказал: «Это лес. Только хвойный».</a:t>
            </a:r>
          </a:p>
          <a:p>
            <a:pPr marL="0" indent="0" algn="just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Второй возразил: «Элемент так зовут».</a:t>
            </a:r>
          </a:p>
          <a:p>
            <a:pPr marL="0" indent="0" algn="just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Третий воскликнул без тени сомнения:</a:t>
            </a:r>
          </a:p>
          <a:p>
            <a:pPr marL="0" indent="0" algn="just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«Это, друзья, инструмент для сверления».</a:t>
            </a:r>
          </a:p>
          <a:p>
            <a:pPr marL="0" indent="0" algn="just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Тут молвил четвертый: «Секрета здесь нет,</a:t>
            </a:r>
          </a:p>
          <a:p>
            <a:pPr marL="0" indent="0" algn="just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Эту фамилию знает весь свет».</a:t>
            </a:r>
          </a:p>
          <a:p>
            <a:pPr marL="0" indent="0" algn="just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И все четверо были правы. Что это за слово?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28926" y="428604"/>
            <a:ext cx="3267241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загадка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 bwMode="auto">
          <a:xfrm>
            <a:off x="6072188" y="5857875"/>
            <a:ext cx="28289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Бор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9" name="Picture 41" descr="1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88" y="214313"/>
            <a:ext cx="2871787" cy="237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00063" y="1428750"/>
            <a:ext cx="6286500" cy="4786313"/>
          </a:xfrm>
        </p:spPr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Хранят обычно в керосине,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И «бегает» он по воде.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В природе, помните отныне,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Свободным нет его нигде.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В солях открыть его возможно,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Желтеет пламя от него,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И получить  из соли можно.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Как Дэви получил его.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28926" y="428604"/>
            <a:ext cx="3267241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загадка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 bwMode="auto">
          <a:xfrm>
            <a:off x="5857875" y="5857875"/>
            <a:ext cx="28289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Натрий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3" name="Picture 41" descr="1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428625"/>
            <a:ext cx="3197225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00063" y="1428750"/>
            <a:ext cx="6286500" cy="4857750"/>
          </a:xfrm>
        </p:spPr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Прославлен всеми письменами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Металл, испытанный огнем,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Манил к себе людей веками,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Алхимик жил в мечтах о нем,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В средневековье феодалы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Войною шли из – за него.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И королевские подвалы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Хранили слитками его.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28926" y="428604"/>
            <a:ext cx="3267241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загадка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 bwMode="auto">
          <a:xfrm>
            <a:off x="5786438" y="5715000"/>
            <a:ext cx="28289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Золото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7" name="Picture 41" descr="1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7550" y="714375"/>
            <a:ext cx="31115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00063" y="1428750"/>
            <a:ext cx="6286500" cy="4857750"/>
          </a:xfrm>
        </p:spPr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Давно известна человеку,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Она тягуча и красна,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Еще по «бронзовому веку»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Знакома в сплавах всем она.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С горячей серной кислотою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Дает нам синий купорос.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Так что же это за металл?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Ответьте на вопрос.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28926" y="428604"/>
            <a:ext cx="3267241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загадка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 bwMode="auto">
          <a:xfrm>
            <a:off x="5715000" y="5786438"/>
            <a:ext cx="2828925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Медь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1" name="Picture 41" descr="1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75" y="857250"/>
            <a:ext cx="31115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00063" y="1428750"/>
            <a:ext cx="6286500" cy="4714875"/>
          </a:xfrm>
        </p:spPr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Среди металлов самый славный,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Важнейший древний элемент.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В тяжелой индустрии главный,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Знаком с ним каждый человек.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Родится в огненной стихии,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Расплав его течет рекой,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Важнее нет в металлургии,</a:t>
            </a:r>
          </a:p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Он нужен всем, и нам с тобой.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28926" y="428604"/>
            <a:ext cx="3267241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загадка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 bwMode="auto">
          <a:xfrm>
            <a:off x="6000750" y="5786438"/>
            <a:ext cx="2828925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Железо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5" name="Picture 41" descr="1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6113" y="1000125"/>
            <a:ext cx="3197225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00063" y="1428750"/>
            <a:ext cx="6286500" cy="2643188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latin typeface="Georgia" pitchFamily="18" charset="0"/>
              </a:rPr>
              <a:t>Я светоносный элемент,</a:t>
            </a:r>
          </a:p>
          <a:p>
            <a:pPr marL="0" indent="0">
              <a:buFont typeface="Arial" charset="0"/>
              <a:buNone/>
            </a:pPr>
            <a:r>
              <a:rPr lang="ru-RU" smtClean="0">
                <a:latin typeface="Georgia" pitchFamily="18" charset="0"/>
              </a:rPr>
              <a:t>В соединении стал мелом.                                        Я спичку вам зажгу в момент.                                                                                           Сожгут меня – и под водой                                                                                               Оксид мой станет кислотой.</a:t>
            </a:r>
          </a:p>
          <a:p>
            <a:pPr marL="0" indent="0" algn="just">
              <a:buFont typeface="Arial" charset="0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28926" y="428604"/>
            <a:ext cx="3267241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загадка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 bwMode="auto">
          <a:xfrm>
            <a:off x="5214938" y="5429250"/>
            <a:ext cx="28289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Фосфор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9" name="Picture 41" descr="1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63" y="949325"/>
            <a:ext cx="3086100" cy="255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00063" y="1428750"/>
            <a:ext cx="6286500" cy="3857625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Этому металлу  - хвала и честь,                                                                                                 С ним получается «Белая жесть».                                                                                                 Покрывают им сталь слегка.</a:t>
            </a:r>
          </a:p>
          <a:p>
            <a:pPr marL="0" indent="0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Тогда для консервов посуда годна.</a:t>
            </a:r>
          </a:p>
          <a:p>
            <a:pPr marL="0" indent="0" algn="just">
              <a:buFont typeface="Arial" charset="0"/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28926" y="428604"/>
            <a:ext cx="3267241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загадка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 bwMode="auto">
          <a:xfrm>
            <a:off x="5214938" y="5429250"/>
            <a:ext cx="28289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Олово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3" name="Picture 41" descr="1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2638" y="571500"/>
            <a:ext cx="2938462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00063" y="1428750"/>
            <a:ext cx="6286500" cy="1071563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Был металл серебристо-белый,                          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соединении стал мелом.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28926" y="428604"/>
            <a:ext cx="3358613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загадки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 bwMode="auto">
          <a:xfrm>
            <a:off x="3857625" y="2643188"/>
            <a:ext cx="2828925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Кальций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5"/>
          <p:cNvSpPr txBox="1">
            <a:spLocks/>
          </p:cNvSpPr>
          <p:nvPr/>
        </p:nvSpPr>
        <p:spPr bwMode="auto">
          <a:xfrm>
            <a:off x="500063" y="4000500"/>
            <a:ext cx="628650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3200">
                <a:latin typeface="Times New Roman" pitchFamily="18" charset="0"/>
                <a:cs typeface="Times New Roman" pitchFamily="18" charset="0"/>
              </a:rPr>
              <a:t>В конце периода стоит,  </a:t>
            </a:r>
          </a:p>
          <a:p>
            <a:r>
              <a:rPr lang="ru-RU" sz="3200">
                <a:latin typeface="Times New Roman" pitchFamily="18" charset="0"/>
                <a:cs typeface="Times New Roman" pitchFamily="18" charset="0"/>
              </a:rPr>
              <a:t>В нём вода и та горит.</a:t>
            </a:r>
          </a:p>
        </p:txBody>
      </p:sp>
      <p:sp>
        <p:nvSpPr>
          <p:cNvPr id="9" name="Содержимое 5"/>
          <p:cNvSpPr txBox="1">
            <a:spLocks/>
          </p:cNvSpPr>
          <p:nvPr/>
        </p:nvSpPr>
        <p:spPr bwMode="auto">
          <a:xfrm>
            <a:off x="4357688" y="5286375"/>
            <a:ext cx="28289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Фтор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9" name="Picture 41" descr="1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4038" y="642938"/>
            <a:ext cx="3024187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  <p:bldP spid="5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00034" y="1571612"/>
            <a:ext cx="6286500" cy="285752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Georgia" pitchFamily="18" charset="0"/>
              </a:rPr>
              <a:t>Разглядев мой спектр в оконце,</a:t>
            </a:r>
          </a:p>
          <a:p>
            <a:pPr algn="just">
              <a:buNone/>
            </a:pPr>
            <a:r>
              <a:rPr lang="ru-RU" dirty="0" smtClean="0">
                <a:latin typeface="Georgia" pitchFamily="18" charset="0"/>
              </a:rPr>
              <a:t>Обнаружили меня на Солнце.</a:t>
            </a:r>
          </a:p>
          <a:p>
            <a:pPr>
              <a:buNone/>
            </a:pPr>
            <a:r>
              <a:rPr lang="ru-RU" dirty="0" smtClean="0">
                <a:latin typeface="Georgia" pitchFamily="18" charset="0"/>
              </a:rPr>
              <a:t>Я с благородными дружу -</a:t>
            </a:r>
          </a:p>
          <a:p>
            <a:pPr>
              <a:buNone/>
            </a:pPr>
            <a:r>
              <a:rPr lang="ru-RU" dirty="0" smtClean="0">
                <a:latin typeface="Georgia" pitchFamily="18" charset="0"/>
              </a:rPr>
              <a:t>В их семейство я вхожу.</a:t>
            </a:r>
            <a:endParaRPr lang="ru-RU" dirty="0" smtClean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28926" y="428604"/>
            <a:ext cx="3267241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загадка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 bwMode="auto">
          <a:xfrm>
            <a:off x="5214938" y="5429250"/>
            <a:ext cx="28289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Гелий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3" name="Picture 41" descr="1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5538" y="2000240"/>
            <a:ext cx="2938462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4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28596" y="214290"/>
            <a:ext cx="3690434" cy="212365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 smtClean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Игра со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 smtClean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 зрителями</a:t>
            </a:r>
            <a:endParaRPr lang="ru-RU" sz="44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 </a:t>
            </a:r>
            <a:endParaRPr lang="ru-RU" sz="36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63478" y="428604"/>
            <a:ext cx="648607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“Широко распростирает химия руки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в дела человеческие…”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М.В.Ломоносов.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</a:endParaRPr>
          </a:p>
        </p:txBody>
      </p:sp>
      <p:pic>
        <p:nvPicPr>
          <p:cNvPr id="1027" name="Picture 3" descr="E:\рисунки химия\ученые\lomonosov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28736"/>
            <a:ext cx="3997689" cy="464347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191729" y="3071810"/>
            <a:ext cx="5952271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Конкурс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-RU" sz="44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«Угадай явления»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6" name="Picture 8" descr="Вулканы Гавайских островов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7216775" y="6256338"/>
            <a:ext cx="1339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u="sng">
                <a:solidFill>
                  <a:srgbClr val="FF66CC"/>
                </a:solidFill>
                <a:hlinkClick r:id="rId3" action="ppaction://hlinkfile"/>
              </a:rPr>
              <a:t>Opit036.avi</a:t>
            </a:r>
            <a:endParaRPr lang="ru-RU" u="sng">
              <a:solidFill>
                <a:srgbClr val="FF66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7188" y="2714625"/>
            <a:ext cx="7286625" cy="295433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Люблю грозу в начале мая,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Когда весенний, первый гром,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бы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резвяся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играя.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Грохочет в небе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голубом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(Ф.И. Тютчев «Весенняя гроза»).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5567" y="214290"/>
            <a:ext cx="9028433" cy="206210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О каких явлениях,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физических или химических 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идет речь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в литературных произведениях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>
          <a:xfrm>
            <a:off x="5072063" y="5857875"/>
            <a:ext cx="3471862" cy="757238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Физическое явление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5" name="Picture 2" descr="D:\Мои рисунки\разные\9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8350" y="2571750"/>
            <a:ext cx="2652713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7188" y="2714625"/>
            <a:ext cx="8501062" cy="314325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Вот уже вечер. Роса  блестит на крапиве.</a:t>
            </a:r>
          </a:p>
          <a:p>
            <a:pPr marL="0" indent="0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Я стою у дороги, прислонившись к иве.</a:t>
            </a:r>
          </a:p>
          <a:p>
            <a:pPr marL="0" indent="0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От луны свет большой прямо на нашу крышу.</a:t>
            </a:r>
          </a:p>
          <a:p>
            <a:pPr marL="0" indent="0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Где-то песнь соловья вдалеке я слышу.</a:t>
            </a:r>
          </a:p>
          <a:p>
            <a:pPr marL="0" indent="0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              (С.А. Есенин  «Вот уже вечер. Роса»).</a:t>
            </a:r>
          </a:p>
          <a:p>
            <a:pPr marL="0" indent="0">
              <a:buFont typeface="Arial" charset="0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5567" y="214290"/>
            <a:ext cx="9028433" cy="206210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О каких явлениях,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физических или химических 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идет речь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в литературных произведениях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>
          <a:xfrm>
            <a:off x="5072063" y="5857875"/>
            <a:ext cx="3471862" cy="757238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Физическое явление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7188" y="2714625"/>
            <a:ext cx="8229600" cy="2954338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Мой костёр в тумане светит:</a:t>
            </a:r>
          </a:p>
          <a:p>
            <a:pPr marL="0" indent="0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Искры гаснут на лету…</a:t>
            </a:r>
          </a:p>
          <a:p>
            <a:pPr marL="0" indent="0" algn="r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 (Я.П. Полонский «Песни цыганки»).</a:t>
            </a:r>
          </a:p>
          <a:p>
            <a:pPr marL="0" indent="0">
              <a:buFont typeface="Arial" charset="0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5567" y="214290"/>
            <a:ext cx="9028433" cy="206210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О каких явлениях,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физических или химических 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идет речь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в литературных произведениях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>
          <a:xfrm>
            <a:off x="5072063" y="5857875"/>
            <a:ext cx="3471862" cy="757238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Химическое явление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3" name="Picture 3" descr="D:\школьные работы\классный час\пожары\fire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3952875"/>
            <a:ext cx="25717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7188" y="2714625"/>
            <a:ext cx="8229600" cy="295433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Шалун уж заморозил пальчик: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Ему и больно и смешно,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мать грозит ему в окно.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(А.С. Пушкин «Евгений Онегин»).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5567" y="214290"/>
            <a:ext cx="9028433" cy="206210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О каких явлениях,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физических или химических 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идет речь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в литературных произведениях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>
          <a:xfrm>
            <a:off x="5072063" y="5857875"/>
            <a:ext cx="3471862" cy="757238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Физическое явление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7188" y="2714625"/>
            <a:ext cx="8229600" cy="2954338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Ещё в полях белеет снег,</a:t>
            </a:r>
          </a:p>
          <a:p>
            <a:pPr marL="0" indent="0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А воды уж весной шумят.</a:t>
            </a:r>
          </a:p>
          <a:p>
            <a:pPr marL="0" indent="0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      (Ф.И. Тютчев «Весенние воды»).</a:t>
            </a:r>
          </a:p>
          <a:p>
            <a:pPr marL="0" indent="0">
              <a:buFont typeface="Arial" charset="0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5567" y="214290"/>
            <a:ext cx="9028433" cy="206210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О каких явлениях,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физических или химических 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идет речь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в литературных произведениях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>
          <a:xfrm>
            <a:off x="5072063" y="5857875"/>
            <a:ext cx="3471862" cy="757238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Физическое явление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7188" y="2714625"/>
            <a:ext cx="8229600" cy="2954338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Туча по небу идёт,</a:t>
            </a:r>
          </a:p>
          <a:p>
            <a:pPr marL="0" indent="0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Бочка по морю плывёт.</a:t>
            </a:r>
          </a:p>
          <a:p>
            <a:pPr marL="0" indent="0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     (А.С. Пушкин «Сказка о царе Салтане»).</a:t>
            </a:r>
          </a:p>
          <a:p>
            <a:pPr marL="0" indent="0">
              <a:buFont typeface="Arial" charset="0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5567" y="214290"/>
            <a:ext cx="9028433" cy="206210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О каких явлениях,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физических или химических 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идет речь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в литературных произведениях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>
          <a:xfrm>
            <a:off x="5072063" y="5857875"/>
            <a:ext cx="3471862" cy="757238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Физическое явление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5" name="Picture 2" descr="D:\Мои рисунки\разные\8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00" y="1928813"/>
            <a:ext cx="2428875" cy="18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7188" y="2428875"/>
            <a:ext cx="8572500" cy="278606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Прощай, свободная стихия!</a:t>
            </a:r>
          </a:p>
          <a:p>
            <a:pPr marL="0" indent="0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последний раз передо мной</a:t>
            </a:r>
          </a:p>
          <a:p>
            <a:pPr marL="0" indent="0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Ты катишь волны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голубые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блещешь гордою красой.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(А.С. Пушкин «К морю»).</a:t>
            </a:r>
          </a:p>
          <a:p>
            <a:pPr marL="0" indent="0">
              <a:buFont typeface="Arial" charset="0"/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5567" y="214290"/>
            <a:ext cx="9028433" cy="206210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О каких явлениях,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физических или химических 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идет речь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в литературных произведениях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>
          <a:xfrm>
            <a:off x="5000625" y="4857750"/>
            <a:ext cx="3471863" cy="757238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Физическое явление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9" name="Picture 2" descr="D:\Мои рисунки\разные\sea68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00625"/>
            <a:ext cx="91440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364580" y="3143248"/>
            <a:ext cx="6779420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Конкурс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-RU" sz="36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«</a:t>
            </a:r>
            <a:r>
              <a:rPr lang="ru-RU" sz="3600" b="1" spc="50" dirty="0" err="1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Межпредметные</a:t>
            </a:r>
            <a:r>
              <a:rPr lang="ru-RU" sz="36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 связи»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064037" y="2786058"/>
            <a:ext cx="4079963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Конкурс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-RU" sz="44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«Разминка»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7188" y="1071563"/>
            <a:ext cx="8229600" cy="1500187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Какие химические элементы названы в честь некоторых частей света?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14290"/>
            <a:ext cx="8520282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Конкурс  географов – химиков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 bwMode="auto">
          <a:xfrm>
            <a:off x="4714875" y="2500313"/>
            <a:ext cx="3900488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Европий, америций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5"/>
          <p:cNvSpPr txBox="1">
            <a:spLocks/>
          </p:cNvSpPr>
          <p:nvPr/>
        </p:nvSpPr>
        <p:spPr bwMode="auto">
          <a:xfrm>
            <a:off x="500063" y="3214688"/>
            <a:ext cx="822960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3200">
                <a:latin typeface="Times New Roman" pitchFamily="18" charset="0"/>
                <a:cs typeface="Times New Roman" pitchFamily="18" charset="0"/>
              </a:rPr>
              <a:t>Перечислите элементы, названные в честь стран?</a:t>
            </a:r>
          </a:p>
        </p:txBody>
      </p:sp>
      <p:sp>
        <p:nvSpPr>
          <p:cNvPr id="9" name="Содержимое 5"/>
          <p:cNvSpPr txBox="1">
            <a:spLocks/>
          </p:cNvSpPr>
          <p:nvPr/>
        </p:nvSpPr>
        <p:spPr>
          <a:xfrm>
            <a:off x="3000375" y="4357688"/>
            <a:ext cx="5357813" cy="214312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Рутений</a:t>
            </a: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честь России</a:t>
            </a: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Галлий</a:t>
            </a: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честь Франции</a:t>
            </a: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Германий</a:t>
            </a: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честь Германии</a:t>
            </a: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Полоний</a:t>
            </a: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честь Польши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9" name="Picture 27" descr="doc2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4629150"/>
            <a:ext cx="271462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  <p:bldP spid="5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85750" y="1071563"/>
            <a:ext cx="8229600" cy="1500187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Название какого элемента произошло от названия полуострова?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14290"/>
            <a:ext cx="8520282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Конкурс  географов – химиков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>
          <a:xfrm>
            <a:off x="428625" y="2500313"/>
            <a:ext cx="8186738" cy="757237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Скандий</a:t>
            </a:r>
            <a:r>
              <a:rPr lang="ru-RU" sz="3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в честь Скандинавского полуострова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5"/>
          <p:cNvSpPr txBox="1">
            <a:spLocks/>
          </p:cNvSpPr>
          <p:nvPr/>
        </p:nvSpPr>
        <p:spPr bwMode="auto">
          <a:xfrm>
            <a:off x="500063" y="3214688"/>
            <a:ext cx="822960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3200">
                <a:latin typeface="Times New Roman" pitchFamily="18" charset="0"/>
                <a:cs typeface="Times New Roman" pitchFamily="18" charset="0"/>
              </a:rPr>
              <a:t>Перечислите элементы, названные в честь ученых?</a:t>
            </a:r>
          </a:p>
        </p:txBody>
      </p:sp>
      <p:sp>
        <p:nvSpPr>
          <p:cNvPr id="9" name="Содержимое 5"/>
          <p:cNvSpPr txBox="1">
            <a:spLocks/>
          </p:cNvSpPr>
          <p:nvPr/>
        </p:nvSpPr>
        <p:spPr>
          <a:xfrm>
            <a:off x="2643188" y="3857625"/>
            <a:ext cx="6286500" cy="271462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Менделевий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честь Менделеева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Резерфордий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честь Резерфорда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Нобелий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честь Нобеля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Эйнштейний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честь Эйнштейна</a:t>
            </a:r>
          </a:p>
          <a:p>
            <a:pPr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Кюрий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в честь Кюри</a:t>
            </a:r>
          </a:p>
          <a:p>
            <a:pPr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43" name="Picture 27" descr="doc2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4872038"/>
            <a:ext cx="2286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  <p:bldP spid="5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625" y="1857375"/>
            <a:ext cx="8229600" cy="1285875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Как боролся с коррозией металла в </a:t>
            </a:r>
          </a:p>
          <a:p>
            <a:pPr marL="0" indent="0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«Мертвых душах» Н.В. Гоголя один из персонажей?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85852" y="214290"/>
            <a:ext cx="6721712" cy="107721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Конкурс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литераторов – химиков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 bwMode="auto">
          <a:xfrm>
            <a:off x="2786063" y="3071813"/>
            <a:ext cx="5786437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  <a:buFont typeface="Arial" charset="0"/>
              <a:buNone/>
            </a:pPr>
            <a:r>
              <a:rPr lang="ru-RU" sz="28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 Собакевича все металлические изделия были покрашены 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5" name="Picture 21" descr="d01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" y="3722688"/>
            <a:ext cx="2778125" cy="277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625" y="1857375"/>
            <a:ext cx="7572375" cy="1285875"/>
          </a:xfrm>
        </p:spPr>
        <p:txBody>
          <a:bodyPr rtlCol="0">
            <a:normAutofit lnSpcReduction="10000"/>
          </a:bodyPr>
          <a:lstStyle/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Кто сказал и о каком химике: «Он создал первый университет, он сам был первым нашим университетом»?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85852" y="214290"/>
            <a:ext cx="6721712" cy="107721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Конкурс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литераторов – химиков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 bwMode="auto">
          <a:xfrm>
            <a:off x="2857500" y="3429000"/>
            <a:ext cx="5786438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  <a:buFont typeface="Arial" charset="0"/>
              <a:buNone/>
            </a:pPr>
            <a:r>
              <a:rPr lang="ru-RU" sz="28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А.С. Пушкин о М.В. Ломоносове 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9" name="Picture 21" descr="d01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3529013"/>
            <a:ext cx="3071812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625" y="1857375"/>
            <a:ext cx="7858125" cy="3357563"/>
          </a:xfrm>
        </p:spPr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Во времена похода Александра Македонского в Индию офицеры его армии болели желудочно– кишечными заболеваниями гораздо реже, чем солдаты. Еда и питье у них были одинаковыми, а вот металлическая посуда разная. Из какого чудодейственного металла была изготовлена офицерская посуда 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85852" y="214290"/>
            <a:ext cx="6202340" cy="107721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Конкурс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историков – химиков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>
          <a:xfrm>
            <a:off x="3000375" y="5429250"/>
            <a:ext cx="4929188" cy="1000125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 серебра, обладающего бактерицидными свойствами 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625" y="1857375"/>
            <a:ext cx="7858125" cy="1500188"/>
          </a:xfrm>
        </p:spPr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Соединением какого химического элемента был отравлен Наполеон 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85852" y="214290"/>
            <a:ext cx="6202340" cy="107721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Конкурс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историков – химиков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 bwMode="auto">
          <a:xfrm>
            <a:off x="1714500" y="3071813"/>
            <a:ext cx="70723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  <a:buFont typeface="Arial" charset="0"/>
              <a:buNone/>
            </a:pPr>
            <a:r>
              <a:rPr lang="ru-RU" sz="28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Соединением, содержащим мышьяк 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7" name="Picture 21" descr="d01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3814763"/>
            <a:ext cx="27146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596" y="1643050"/>
            <a:ext cx="8286808" cy="3786214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 smtClean="0">
                <a:latin typeface="Georgia" pitchFamily="18" charset="0"/>
              </a:rPr>
              <a:t>До середины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50-х</a:t>
            </a:r>
            <a:r>
              <a:rPr lang="ru-RU" sz="2400" dirty="0" smtClean="0">
                <a:latin typeface="Georgia" pitchFamily="18" charset="0"/>
              </a:rPr>
              <a:t> годов прошлого века считали, что этот металл – один из самых малополезных металлов. За всю историю человечества его добыто около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ru-RU" sz="2400" dirty="0" smtClean="0">
                <a:latin typeface="Georgia" pitchFamily="18" charset="0"/>
              </a:rPr>
              <a:t> тысяч тонн. Не так уж это и много! Мы сталкиваемся с этим металлом повсюду: на земле, в воде, в воздухе. Известно, например, что в малых количествах он содержится в виноградном соке, а из одной тонны осины можно выделить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Georgia" pitchFamily="18" charset="0"/>
              </a:rPr>
              <a:t> миллиграмма его. Только одна из наших рек – Амур – ежегодно выносит в Тихий океан до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8,5</a:t>
            </a:r>
            <a:r>
              <a:rPr lang="ru-RU" sz="2400" dirty="0" smtClean="0">
                <a:latin typeface="Georgia" pitchFamily="18" charset="0"/>
              </a:rPr>
              <a:t> тонн этого металла. Назовите металл. </a:t>
            </a:r>
            <a:endParaRPr lang="ru-RU" sz="2400" dirty="0" smtClean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85852" y="214290"/>
            <a:ext cx="6202340" cy="107721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Конкурс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историков – химиков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>
          <a:xfrm>
            <a:off x="3929058" y="5929330"/>
            <a:ext cx="4929188" cy="642956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Золото 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597" y="1857375"/>
            <a:ext cx="8286808" cy="33575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smtClean="0">
                <a:latin typeface="Georgia" pitchFamily="18" charset="0"/>
              </a:rPr>
              <a:t>С именем какого ученого связано начало производства цветного стекла в нашей стране? (подсказка: в собственной лаборатории этот ученый со своими учениками собрал мозаичное панно “Полтавская битва”) </a:t>
            </a:r>
            <a:endParaRPr lang="ru-RU" sz="2800" dirty="0" smtClean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85852" y="214290"/>
            <a:ext cx="6202340" cy="107721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Конкурс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историков – химиков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>
          <a:xfrm>
            <a:off x="3000375" y="5429251"/>
            <a:ext cx="4929188" cy="642956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М.В. Ломоносов 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57422" y="4572008"/>
            <a:ext cx="4456669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Спасибо за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 внимание!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4313" y="1600200"/>
            <a:ext cx="7358062" cy="1042988"/>
          </a:xfrm>
        </p:spPr>
        <p:txBody>
          <a:bodyPr rtlCol="0">
            <a:normAutofit lnSpcReduction="10000"/>
          </a:bodyPr>
          <a:lstStyle/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Название какого химического элемента слагается из названий двух животных?</a:t>
            </a: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57290" y="428604"/>
            <a:ext cx="5743880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Вопрос – ответ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 bwMode="auto">
          <a:xfrm>
            <a:off x="6000750" y="2786063"/>
            <a:ext cx="2828925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Мышьяк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5"/>
          <p:cNvSpPr txBox="1">
            <a:spLocks/>
          </p:cNvSpPr>
          <p:nvPr/>
        </p:nvSpPr>
        <p:spPr bwMode="auto">
          <a:xfrm>
            <a:off x="214313" y="3714750"/>
            <a:ext cx="8472487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</a:pPr>
            <a:r>
              <a:rPr lang="ru-RU" sz="3200">
                <a:latin typeface="Times New Roman" pitchFamily="18" charset="0"/>
                <a:cs typeface="Times New Roman" pitchFamily="18" charset="0"/>
              </a:rPr>
              <a:t>Без какого элемента невозможна фотография?</a:t>
            </a:r>
          </a:p>
        </p:txBody>
      </p:sp>
      <p:sp>
        <p:nvSpPr>
          <p:cNvPr id="15366" name="Содержимое 5"/>
          <p:cNvSpPr txBox="1">
            <a:spLocks/>
          </p:cNvSpPr>
          <p:nvPr/>
        </p:nvSpPr>
        <p:spPr bwMode="auto">
          <a:xfrm>
            <a:off x="6072188" y="4929188"/>
            <a:ext cx="2686050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одержимое 5"/>
          <p:cNvSpPr txBox="1">
            <a:spLocks/>
          </p:cNvSpPr>
          <p:nvPr/>
        </p:nvSpPr>
        <p:spPr bwMode="auto">
          <a:xfrm>
            <a:off x="6072188" y="4929188"/>
            <a:ext cx="2828925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Серебро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8" name="Picture 44" descr="SCIENCE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3803650"/>
            <a:ext cx="5000625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  <p:bldP spid="9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4313" y="1600200"/>
            <a:ext cx="7358062" cy="1042988"/>
          </a:xfrm>
        </p:spPr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Какой металл самый лёгкий?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57290" y="428604"/>
            <a:ext cx="5743880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Вопрос – ответ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 bwMode="auto">
          <a:xfrm>
            <a:off x="6000750" y="2786063"/>
            <a:ext cx="2828925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Литий 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5"/>
          <p:cNvSpPr txBox="1">
            <a:spLocks/>
          </p:cNvSpPr>
          <p:nvPr/>
        </p:nvSpPr>
        <p:spPr bwMode="auto">
          <a:xfrm>
            <a:off x="214313" y="3714750"/>
            <a:ext cx="8472487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</a:pPr>
            <a:r>
              <a:rPr lang="ru-RU" sz="3200">
                <a:latin typeface="Times New Roman" pitchFamily="18" charset="0"/>
                <a:cs typeface="Times New Roman" pitchFamily="18" charset="0"/>
              </a:rPr>
              <a:t>Мельчайшая частица, химически не делимая?</a:t>
            </a:r>
          </a:p>
        </p:txBody>
      </p:sp>
      <p:sp>
        <p:nvSpPr>
          <p:cNvPr id="16390" name="Содержимое 5"/>
          <p:cNvSpPr txBox="1">
            <a:spLocks/>
          </p:cNvSpPr>
          <p:nvPr/>
        </p:nvSpPr>
        <p:spPr bwMode="auto">
          <a:xfrm>
            <a:off x="6858000" y="4929188"/>
            <a:ext cx="1900238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одержимое 5"/>
          <p:cNvSpPr txBox="1">
            <a:spLocks/>
          </p:cNvSpPr>
          <p:nvPr/>
        </p:nvSpPr>
        <p:spPr bwMode="auto">
          <a:xfrm>
            <a:off x="6072188" y="4929188"/>
            <a:ext cx="2828925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Атом 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 descr="science0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4467225"/>
            <a:ext cx="3571875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  <p:bldP spid="9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4313" y="1600200"/>
            <a:ext cx="7358062" cy="1042988"/>
          </a:xfrm>
        </p:spPr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Самый распространённый химический элемент на Земле?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57290" y="428604"/>
            <a:ext cx="5743880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Вопрос – ответ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 bwMode="auto">
          <a:xfrm>
            <a:off x="6000750" y="2786063"/>
            <a:ext cx="2828925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Кислород 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5"/>
          <p:cNvSpPr txBox="1">
            <a:spLocks/>
          </p:cNvSpPr>
          <p:nvPr/>
        </p:nvSpPr>
        <p:spPr bwMode="auto">
          <a:xfrm>
            <a:off x="214313" y="3714750"/>
            <a:ext cx="8072437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</a:pPr>
            <a:r>
              <a:rPr lang="ru-RU" sz="3200">
                <a:latin typeface="Times New Roman" pitchFamily="18" charset="0"/>
                <a:cs typeface="Times New Roman" pitchFamily="18" charset="0"/>
              </a:rPr>
              <a:t>Какой металл называют элементом плодородия?</a:t>
            </a:r>
          </a:p>
          <a:p>
            <a:pPr algn="just">
              <a:spcBef>
                <a:spcPct val="20000"/>
              </a:spcBef>
            </a:pPr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4" name="Содержимое 5"/>
          <p:cNvSpPr txBox="1">
            <a:spLocks/>
          </p:cNvSpPr>
          <p:nvPr/>
        </p:nvSpPr>
        <p:spPr bwMode="auto">
          <a:xfrm>
            <a:off x="285750" y="4929188"/>
            <a:ext cx="8472488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одержимое 5"/>
          <p:cNvSpPr txBox="1">
            <a:spLocks/>
          </p:cNvSpPr>
          <p:nvPr/>
        </p:nvSpPr>
        <p:spPr bwMode="auto">
          <a:xfrm>
            <a:off x="6072188" y="4929188"/>
            <a:ext cx="2828925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Калий 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6" name="Picture 44" descr="SCIENCE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4029075"/>
            <a:ext cx="4357688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  <p:bldP spid="9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4313" y="1600200"/>
            <a:ext cx="8429625" cy="1042988"/>
          </a:xfrm>
        </p:spPr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Какие элементы образуют простые вещества, находящиеся в жидком состоянии?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57290" y="428604"/>
            <a:ext cx="5743880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Вопрос – ответ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 bwMode="auto">
          <a:xfrm>
            <a:off x="6000750" y="2786063"/>
            <a:ext cx="2828925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Ртуть и бром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5"/>
          <p:cNvSpPr txBox="1">
            <a:spLocks/>
          </p:cNvSpPr>
          <p:nvPr/>
        </p:nvSpPr>
        <p:spPr bwMode="auto">
          <a:xfrm>
            <a:off x="214313" y="3714750"/>
            <a:ext cx="8472487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</a:pPr>
            <a:r>
              <a:rPr lang="ru-RU" sz="3200">
                <a:latin typeface="Times New Roman" pitchFamily="18" charset="0"/>
                <a:cs typeface="Times New Roman" pitchFamily="18" charset="0"/>
              </a:rPr>
              <a:t>Самый распространённый химический элемент во Вселенной?</a:t>
            </a:r>
          </a:p>
          <a:p>
            <a:pPr algn="just">
              <a:spcBef>
                <a:spcPct val="20000"/>
              </a:spcBef>
            </a:pPr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8" name="Содержимое 5"/>
          <p:cNvSpPr txBox="1">
            <a:spLocks/>
          </p:cNvSpPr>
          <p:nvPr/>
        </p:nvSpPr>
        <p:spPr bwMode="auto">
          <a:xfrm>
            <a:off x="6429375" y="4929188"/>
            <a:ext cx="2328863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одержимое 5"/>
          <p:cNvSpPr txBox="1">
            <a:spLocks/>
          </p:cNvSpPr>
          <p:nvPr/>
        </p:nvSpPr>
        <p:spPr bwMode="auto">
          <a:xfrm>
            <a:off x="6072188" y="4929188"/>
            <a:ext cx="2828925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Гелий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40" name="Picture 3" descr="D:\Мои рисунки\разные\144653075f46c88e0d33f3d4a73e489c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88" y="4476750"/>
            <a:ext cx="1928812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  <p:bldP spid="9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4313" y="1600200"/>
            <a:ext cx="7358062" cy="1042988"/>
          </a:xfrm>
        </p:spPr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Какой самый тугоплавкий металл?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57290" y="428604"/>
            <a:ext cx="5743880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Вопрос – ответ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 bwMode="auto">
          <a:xfrm>
            <a:off x="6000750" y="2786063"/>
            <a:ext cx="2828925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Вольфрам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5"/>
          <p:cNvSpPr txBox="1">
            <a:spLocks/>
          </p:cNvSpPr>
          <p:nvPr/>
        </p:nvSpPr>
        <p:spPr bwMode="auto">
          <a:xfrm>
            <a:off x="214313" y="3714750"/>
            <a:ext cx="8472487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</a:pPr>
            <a:r>
              <a:rPr lang="ru-RU" sz="3200">
                <a:latin typeface="Times New Roman" pitchFamily="18" charset="0"/>
                <a:cs typeface="Times New Roman" pitchFamily="18" charset="0"/>
              </a:rPr>
              <a:t>Самый химически активный неметалл?</a:t>
            </a:r>
          </a:p>
        </p:txBody>
      </p:sp>
      <p:sp>
        <p:nvSpPr>
          <p:cNvPr id="19462" name="Содержимое 5"/>
          <p:cNvSpPr txBox="1">
            <a:spLocks/>
          </p:cNvSpPr>
          <p:nvPr/>
        </p:nvSpPr>
        <p:spPr bwMode="auto">
          <a:xfrm>
            <a:off x="285750" y="4929188"/>
            <a:ext cx="8472488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одержимое 5"/>
          <p:cNvSpPr txBox="1">
            <a:spLocks/>
          </p:cNvSpPr>
          <p:nvPr/>
        </p:nvSpPr>
        <p:spPr bwMode="auto">
          <a:xfrm>
            <a:off x="6072188" y="4929188"/>
            <a:ext cx="2828925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Фтор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4" name="Picture 44" descr="SCIENCE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3814763"/>
            <a:ext cx="48577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  <p:bldP spid="9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071802" y="3214686"/>
            <a:ext cx="5868915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Конкурс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-RU" sz="44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«Угадай </a:t>
            </a:r>
            <a:r>
              <a:rPr lang="ru-RU" sz="4400" b="1" spc="50" dirty="0" smtClean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элемент»</a:t>
            </a:r>
            <a:endParaRPr lang="ru-RU" sz="44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1183</Words>
  <Application>Microsoft Office PowerPoint</Application>
  <PresentationFormat>Экран (4:3)</PresentationFormat>
  <Paragraphs>223</Paragraphs>
  <Slides>38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жежик</dc:creator>
  <cp:lastModifiedBy>Admin</cp:lastModifiedBy>
  <cp:revision>37</cp:revision>
  <dcterms:created xsi:type="dcterms:W3CDTF">2002-12-31T21:41:31Z</dcterms:created>
  <dcterms:modified xsi:type="dcterms:W3CDTF">2012-12-22T17:37:41Z</dcterms:modified>
</cp:coreProperties>
</file>