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1" r:id="rId3"/>
    <p:sldId id="264" r:id="rId4"/>
    <p:sldId id="262" r:id="rId5"/>
    <p:sldId id="261" r:id="rId6"/>
    <p:sldId id="263" r:id="rId7"/>
    <p:sldId id="268" r:id="rId8"/>
    <p:sldId id="270" r:id="rId9"/>
    <p:sldId id="280" r:id="rId10"/>
    <p:sldId id="265" r:id="rId11"/>
    <p:sldId id="266" r:id="rId12"/>
    <p:sldId id="269" r:id="rId13"/>
    <p:sldId id="278" r:id="rId14"/>
    <p:sldId id="277" r:id="rId15"/>
    <p:sldId id="276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79C5"/>
    <a:srgbClr val="008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2CEABA-A40C-4089-8DDD-23AA1C9CA9C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C5DC9684-437A-4C52-BD89-A57024F4429F}">
      <dgm:prSet phldrT="[Текст]"/>
      <dgm:spPr/>
      <dgm:t>
        <a:bodyPr/>
        <a:lstStyle/>
        <a:p>
          <a:r>
            <a:rPr lang="ru-RU" b="1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Опыты</a:t>
          </a:r>
          <a:endParaRPr lang="ru-RU" b="1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gm:t>
    </dgm:pt>
    <dgm:pt modelId="{E98ECB2E-1DA1-4649-89D1-302FE7DD1DAF}" type="parTrans" cxnId="{6FEFA228-24A5-4DE0-AEC3-71D2320575EB}">
      <dgm:prSet/>
      <dgm:spPr/>
      <dgm:t>
        <a:bodyPr/>
        <a:lstStyle/>
        <a:p>
          <a:endParaRPr lang="ru-RU"/>
        </a:p>
      </dgm:t>
    </dgm:pt>
    <dgm:pt modelId="{6DF1D29F-0B11-405F-A720-92BE8C4D0853}" type="sibTrans" cxnId="{6FEFA228-24A5-4DE0-AEC3-71D2320575EB}">
      <dgm:prSet/>
      <dgm:spPr/>
      <dgm:t>
        <a:bodyPr/>
        <a:lstStyle/>
        <a:p>
          <a:endParaRPr lang="ru-RU"/>
        </a:p>
      </dgm:t>
    </dgm:pt>
    <dgm:pt modelId="{49B61874-8D63-46ED-9AFE-23936185A3D5}">
      <dgm:prSet phldrT="[Текст]" custT="1"/>
      <dgm:spPr/>
      <dgm:t>
        <a:bodyPr/>
        <a:lstStyle/>
        <a:p>
          <a:r>
            <a:rPr lang="ru-RU" sz="2000" b="1" dirty="0" smtClean="0">
              <a:latin typeface="Comic Sans MS" pitchFamily="66" charset="0"/>
            </a:rPr>
            <a:t> </a:t>
          </a:r>
          <a:r>
            <a:rPr lang="ru-RU" sz="2000" b="1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Загадки</a:t>
          </a:r>
          <a:endParaRPr lang="ru-RU" sz="2000" b="1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gm:t>
    </dgm:pt>
    <dgm:pt modelId="{06285AE7-C3F6-43A0-ACB9-4037E8E0EBF0}" type="parTrans" cxnId="{8C7A31F2-80BD-4CB3-81EF-2F368612F841}">
      <dgm:prSet/>
      <dgm:spPr/>
      <dgm:t>
        <a:bodyPr/>
        <a:lstStyle/>
        <a:p>
          <a:endParaRPr lang="ru-RU"/>
        </a:p>
      </dgm:t>
    </dgm:pt>
    <dgm:pt modelId="{4F25B359-46A1-4053-8B88-F01393EB623E}" type="sibTrans" cxnId="{8C7A31F2-80BD-4CB3-81EF-2F368612F841}">
      <dgm:prSet/>
      <dgm:spPr/>
      <dgm:t>
        <a:bodyPr/>
        <a:lstStyle/>
        <a:p>
          <a:endParaRPr lang="ru-RU"/>
        </a:p>
      </dgm:t>
    </dgm:pt>
    <dgm:pt modelId="{6BF19EEB-E510-46F3-B75C-C8B5B3663428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3">
                  <a:lumMod val="50000"/>
                </a:schemeClr>
              </a:solidFill>
            </a:rPr>
            <a:t>      </a:t>
          </a:r>
          <a:r>
            <a:rPr lang="ru-RU" sz="2000" b="1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Викторины</a:t>
          </a:r>
          <a:endParaRPr lang="ru-RU" sz="2000" b="1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gm:t>
    </dgm:pt>
    <dgm:pt modelId="{51D66628-9D09-4F3B-AE71-FEB9CCDAB264}" type="parTrans" cxnId="{5FFB1D95-C35F-464E-B799-C4C6CE1B8675}">
      <dgm:prSet/>
      <dgm:spPr/>
      <dgm:t>
        <a:bodyPr/>
        <a:lstStyle/>
        <a:p>
          <a:endParaRPr lang="ru-RU"/>
        </a:p>
      </dgm:t>
    </dgm:pt>
    <dgm:pt modelId="{622DCBD6-7FCA-4B05-8DD9-91D55A5BB9F9}" type="sibTrans" cxnId="{5FFB1D95-C35F-464E-B799-C4C6CE1B8675}">
      <dgm:prSet/>
      <dgm:spPr/>
      <dgm:t>
        <a:bodyPr/>
        <a:lstStyle/>
        <a:p>
          <a:endParaRPr lang="ru-RU"/>
        </a:p>
      </dgm:t>
    </dgm:pt>
    <dgm:pt modelId="{21B699D4-DFBA-447D-AB6F-AB9C77ED2243}" type="pres">
      <dgm:prSet presAssocID="{0A2CEABA-A40C-4089-8DDD-23AA1C9CA9C6}" presName="arrowDiagram" presStyleCnt="0">
        <dgm:presLayoutVars>
          <dgm:chMax val="5"/>
          <dgm:dir/>
          <dgm:resizeHandles val="exact"/>
        </dgm:presLayoutVars>
      </dgm:prSet>
      <dgm:spPr/>
    </dgm:pt>
    <dgm:pt modelId="{B89EFFD6-B2E1-42D9-955C-5E0F29E3DE9C}" type="pres">
      <dgm:prSet presAssocID="{0A2CEABA-A40C-4089-8DDD-23AA1C9CA9C6}" presName="arrow" presStyleLbl="bgShp" presStyleIdx="0" presStyleCnt="1" custLinFactNeighborX="1287" custLinFactNeighborY="-7270"/>
      <dgm:spPr/>
    </dgm:pt>
    <dgm:pt modelId="{1D5ACC34-6E82-4053-A8CE-72CE22102E5B}" type="pres">
      <dgm:prSet presAssocID="{0A2CEABA-A40C-4089-8DDD-23AA1C9CA9C6}" presName="arrowDiagram3" presStyleCnt="0"/>
      <dgm:spPr/>
    </dgm:pt>
    <dgm:pt modelId="{3204B919-714B-4320-BD2C-7AE3CB56A321}" type="pres">
      <dgm:prSet presAssocID="{C5DC9684-437A-4C52-BD89-A57024F4429F}" presName="bullet3a" presStyleLbl="node1" presStyleIdx="0" presStyleCnt="3"/>
      <dgm:spPr/>
    </dgm:pt>
    <dgm:pt modelId="{A73E45E2-1E87-440B-AB39-CDC67E7F1FD4}" type="pres">
      <dgm:prSet presAssocID="{C5DC9684-437A-4C52-BD89-A57024F4429F}" presName="textBox3a" presStyleLbl="revTx" presStyleIdx="0" presStyleCnt="3" custFlipVert="0" custScaleY="110748" custLinFactX="-100000" custLinFactNeighborX="-145717" custLinFactNeighborY="28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46FF5E-B71B-4102-A4AD-3636D3B14AA8}" type="pres">
      <dgm:prSet presAssocID="{49B61874-8D63-46ED-9AFE-23936185A3D5}" presName="bullet3b" presStyleLbl="node1" presStyleIdx="1" presStyleCnt="3"/>
      <dgm:spPr/>
    </dgm:pt>
    <dgm:pt modelId="{37E38845-6C0F-47C8-9045-BFC119C4BF88}" type="pres">
      <dgm:prSet presAssocID="{49B61874-8D63-46ED-9AFE-23936185A3D5}" presName="textBox3b" presStyleLbl="revTx" presStyleIdx="1" presStyleCnt="3" custScaleX="128038" custScaleY="79359" custLinFactX="16336" custLinFactNeighborX="100000" custLinFactNeighborY="-23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1A5E9-9973-4675-AB9B-10D5F9EC1E4F}" type="pres">
      <dgm:prSet presAssocID="{6BF19EEB-E510-46F3-B75C-C8B5B3663428}" presName="bullet3c" presStyleLbl="node1" presStyleIdx="2" presStyleCnt="3" custLinFactX="39370" custLinFactNeighborX="100000" custLinFactNeighborY="-29594"/>
      <dgm:spPr/>
    </dgm:pt>
    <dgm:pt modelId="{70B5F9A8-D7C4-4DA8-8C90-89702C6D96A0}" type="pres">
      <dgm:prSet presAssocID="{6BF19EEB-E510-46F3-B75C-C8B5B3663428}" presName="textBox3c" presStyleLbl="revTx" presStyleIdx="2" presStyleCnt="3" custScaleX="178353" custScaleY="66925" custLinFactX="-32974" custLinFactNeighborX="-100000" custLinFactNeighborY="-5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FB1D95-C35F-464E-B799-C4C6CE1B8675}" srcId="{0A2CEABA-A40C-4089-8DDD-23AA1C9CA9C6}" destId="{6BF19EEB-E510-46F3-B75C-C8B5B3663428}" srcOrd="2" destOrd="0" parTransId="{51D66628-9D09-4F3B-AE71-FEB9CCDAB264}" sibTransId="{622DCBD6-7FCA-4B05-8DD9-91D55A5BB9F9}"/>
    <dgm:cxn modelId="{8B0A56C8-1F56-4155-B832-71C959509365}" type="presOf" srcId="{49B61874-8D63-46ED-9AFE-23936185A3D5}" destId="{37E38845-6C0F-47C8-9045-BFC119C4BF88}" srcOrd="0" destOrd="0" presId="urn:microsoft.com/office/officeart/2005/8/layout/arrow2"/>
    <dgm:cxn modelId="{8C7A31F2-80BD-4CB3-81EF-2F368612F841}" srcId="{0A2CEABA-A40C-4089-8DDD-23AA1C9CA9C6}" destId="{49B61874-8D63-46ED-9AFE-23936185A3D5}" srcOrd="1" destOrd="0" parTransId="{06285AE7-C3F6-43A0-ACB9-4037E8E0EBF0}" sibTransId="{4F25B359-46A1-4053-8B88-F01393EB623E}"/>
    <dgm:cxn modelId="{0E2FE942-EAB3-4083-B9A4-9405A12A1C27}" type="presOf" srcId="{C5DC9684-437A-4C52-BD89-A57024F4429F}" destId="{A73E45E2-1E87-440B-AB39-CDC67E7F1FD4}" srcOrd="0" destOrd="0" presId="urn:microsoft.com/office/officeart/2005/8/layout/arrow2"/>
    <dgm:cxn modelId="{448068DE-2376-49C0-94EA-49340AD8565D}" type="presOf" srcId="{6BF19EEB-E510-46F3-B75C-C8B5B3663428}" destId="{70B5F9A8-D7C4-4DA8-8C90-89702C6D96A0}" srcOrd="0" destOrd="0" presId="urn:microsoft.com/office/officeart/2005/8/layout/arrow2"/>
    <dgm:cxn modelId="{D095761D-8148-45CB-A383-FE9D98BE4EA5}" type="presOf" srcId="{0A2CEABA-A40C-4089-8DDD-23AA1C9CA9C6}" destId="{21B699D4-DFBA-447D-AB6F-AB9C77ED2243}" srcOrd="0" destOrd="0" presId="urn:microsoft.com/office/officeart/2005/8/layout/arrow2"/>
    <dgm:cxn modelId="{6FEFA228-24A5-4DE0-AEC3-71D2320575EB}" srcId="{0A2CEABA-A40C-4089-8DDD-23AA1C9CA9C6}" destId="{C5DC9684-437A-4C52-BD89-A57024F4429F}" srcOrd="0" destOrd="0" parTransId="{E98ECB2E-1DA1-4649-89D1-302FE7DD1DAF}" sibTransId="{6DF1D29F-0B11-405F-A720-92BE8C4D0853}"/>
    <dgm:cxn modelId="{88865842-837E-411B-A2B5-C8A3862ED860}" type="presParOf" srcId="{21B699D4-DFBA-447D-AB6F-AB9C77ED2243}" destId="{B89EFFD6-B2E1-42D9-955C-5E0F29E3DE9C}" srcOrd="0" destOrd="0" presId="urn:microsoft.com/office/officeart/2005/8/layout/arrow2"/>
    <dgm:cxn modelId="{DD08C54E-28C2-4C6B-A392-6EE98EE2940A}" type="presParOf" srcId="{21B699D4-DFBA-447D-AB6F-AB9C77ED2243}" destId="{1D5ACC34-6E82-4053-A8CE-72CE22102E5B}" srcOrd="1" destOrd="0" presId="urn:microsoft.com/office/officeart/2005/8/layout/arrow2"/>
    <dgm:cxn modelId="{CE52754F-58F9-4064-A263-15B0CC68DD1E}" type="presParOf" srcId="{1D5ACC34-6E82-4053-A8CE-72CE22102E5B}" destId="{3204B919-714B-4320-BD2C-7AE3CB56A321}" srcOrd="0" destOrd="0" presId="urn:microsoft.com/office/officeart/2005/8/layout/arrow2"/>
    <dgm:cxn modelId="{34CAA9DF-28B9-4D61-BDF2-7CDD67E3706C}" type="presParOf" srcId="{1D5ACC34-6E82-4053-A8CE-72CE22102E5B}" destId="{A73E45E2-1E87-440B-AB39-CDC67E7F1FD4}" srcOrd="1" destOrd="0" presId="urn:microsoft.com/office/officeart/2005/8/layout/arrow2"/>
    <dgm:cxn modelId="{03BAA7B9-B8FA-45D4-89DA-E00F8C5790AB}" type="presParOf" srcId="{1D5ACC34-6E82-4053-A8CE-72CE22102E5B}" destId="{7E46FF5E-B71B-4102-A4AD-3636D3B14AA8}" srcOrd="2" destOrd="0" presId="urn:microsoft.com/office/officeart/2005/8/layout/arrow2"/>
    <dgm:cxn modelId="{74649A5B-117D-4DCD-AFE7-3C925DAF11F9}" type="presParOf" srcId="{1D5ACC34-6E82-4053-A8CE-72CE22102E5B}" destId="{37E38845-6C0F-47C8-9045-BFC119C4BF88}" srcOrd="3" destOrd="0" presId="urn:microsoft.com/office/officeart/2005/8/layout/arrow2"/>
    <dgm:cxn modelId="{3F7253FE-F635-421E-B1DE-96D88F24316B}" type="presParOf" srcId="{1D5ACC34-6E82-4053-A8CE-72CE22102E5B}" destId="{B4F1A5E9-9973-4675-AB9B-10D5F9EC1E4F}" srcOrd="4" destOrd="0" presId="urn:microsoft.com/office/officeart/2005/8/layout/arrow2"/>
    <dgm:cxn modelId="{B5D1FA3F-A781-47EC-9F57-4E75EA5A37C1}" type="presParOf" srcId="{1D5ACC34-6E82-4053-A8CE-72CE22102E5B}" destId="{70B5F9A8-D7C4-4DA8-8C90-89702C6D96A0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9EFFD6-B2E1-42D9-955C-5E0F29E3DE9C}">
      <dsp:nvSpPr>
        <dsp:cNvPr id="0" name=""/>
        <dsp:cNvSpPr/>
      </dsp:nvSpPr>
      <dsp:spPr>
        <a:xfrm>
          <a:off x="144025" y="-19011"/>
          <a:ext cx="3917235" cy="244827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4B919-714B-4320-BD2C-7AE3CB56A321}">
      <dsp:nvSpPr>
        <dsp:cNvPr id="0" name=""/>
        <dsp:cNvSpPr/>
      </dsp:nvSpPr>
      <dsp:spPr>
        <a:xfrm>
          <a:off x="591099" y="1670785"/>
          <a:ext cx="101848" cy="1018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E45E2-1E87-440B-AB39-CDC67E7F1FD4}">
      <dsp:nvSpPr>
        <dsp:cNvPr id="0" name=""/>
        <dsp:cNvSpPr/>
      </dsp:nvSpPr>
      <dsp:spPr>
        <a:xfrm>
          <a:off x="0" y="1683685"/>
          <a:ext cx="912715" cy="783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967" tIns="0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Опыты</a:t>
          </a:r>
          <a:endParaRPr lang="ru-RU" sz="1900" b="1" kern="1200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sp:txBody>
      <dsp:txXfrm>
        <a:off x="0" y="1683685"/>
        <a:ext cx="912715" cy="783598"/>
      </dsp:txXfrm>
    </dsp:sp>
    <dsp:sp modelId="{7E46FF5E-B71B-4102-A4AD-3636D3B14AA8}">
      <dsp:nvSpPr>
        <dsp:cNvPr id="0" name=""/>
        <dsp:cNvSpPr/>
      </dsp:nvSpPr>
      <dsp:spPr>
        <a:xfrm>
          <a:off x="1490104" y="1005345"/>
          <a:ext cx="184110" cy="1841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38845-6C0F-47C8-9045-BFC119C4BF88}">
      <dsp:nvSpPr>
        <dsp:cNvPr id="0" name=""/>
        <dsp:cNvSpPr/>
      </dsp:nvSpPr>
      <dsp:spPr>
        <a:xfrm>
          <a:off x="2544079" y="921135"/>
          <a:ext cx="1203731" cy="1056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56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Comic Sans MS" pitchFamily="66" charset="0"/>
            </a:rPr>
            <a:t> </a:t>
          </a:r>
          <a:r>
            <a:rPr lang="ru-RU" sz="2000" b="1" kern="120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Загадки</a:t>
          </a:r>
          <a:endParaRPr lang="ru-RU" sz="2000" b="1" kern="1200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sp:txBody>
      <dsp:txXfrm>
        <a:off x="2544079" y="921135"/>
        <a:ext cx="1203731" cy="1056950"/>
      </dsp:txXfrm>
    </dsp:sp>
    <dsp:sp modelId="{B4F1A5E9-9973-4675-AB9B-10D5F9EC1E4F}">
      <dsp:nvSpPr>
        <dsp:cNvPr id="0" name=""/>
        <dsp:cNvSpPr/>
      </dsp:nvSpPr>
      <dsp:spPr>
        <a:xfrm>
          <a:off x="2926125" y="525048"/>
          <a:ext cx="254620" cy="2546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5F9A8-D7C4-4DA8-8C90-89702C6D96A0}">
      <dsp:nvSpPr>
        <dsp:cNvPr id="0" name=""/>
        <dsp:cNvSpPr/>
      </dsp:nvSpPr>
      <dsp:spPr>
        <a:xfrm>
          <a:off x="1080122" y="921134"/>
          <a:ext cx="1676761" cy="1138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18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3">
                  <a:lumMod val="50000"/>
                </a:schemeClr>
              </a:solidFill>
            </a:rPr>
            <a:t>      </a:t>
          </a:r>
          <a:r>
            <a:rPr lang="ru-RU" sz="2000" b="1" kern="1200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rPr>
            <a:t>Викторины</a:t>
          </a:r>
          <a:endParaRPr lang="ru-RU" sz="2000" b="1" kern="1200" dirty="0">
            <a:solidFill>
              <a:schemeClr val="accent3">
                <a:lumMod val="50000"/>
              </a:schemeClr>
            </a:solidFill>
            <a:latin typeface="Comic Sans MS" pitchFamily="66" charset="0"/>
          </a:endParaRPr>
        </a:p>
      </dsp:txBody>
      <dsp:txXfrm>
        <a:off x="1080122" y="921134"/>
        <a:ext cx="1676761" cy="1138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1770C-7614-45DC-AC8C-C5168A02D8D3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651E5-1365-4C1A-AEE2-CF2A124D6FD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651E5-1365-4C1A-AEE2-CF2A124D6FD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651E5-1365-4C1A-AEE2-CF2A124D6FD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45864-62B6-4638-A1F2-704B2BC61BAC}" type="datetimeFigureOut">
              <a:rPr lang="ru-RU" smtClean="0"/>
              <a:pPr/>
              <a:t>22.12.2012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D883-2222-4070-93AE-48FF47966C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Pictures\&#1054;&#1088;&#1075;&#1072;&#1085;&#1080;&#1079;&#1072;&#1090;&#1086;&#1088;%20&#1082;&#1083;&#1080;&#1087;&#1086;&#1074;%20(Microsoft)\j0082208.mid" TargetMode="External"/><Relationship Id="rId6" Type="http://schemas.openxmlformats.org/officeDocument/2006/relationships/diagramLayout" Target="../diagrams/layout1.xml"/><Relationship Id="rId11" Type="http://schemas.openxmlformats.org/officeDocument/2006/relationships/image" Target="../media/image4.png"/><Relationship Id="rId5" Type="http://schemas.openxmlformats.org/officeDocument/2006/relationships/diagramData" Target="../diagrams/data1.xml"/><Relationship Id="rId10" Type="http://schemas.openxmlformats.org/officeDocument/2006/relationships/image" Target="../media/image3.emf"/><Relationship Id="rId4" Type="http://schemas.openxmlformats.org/officeDocument/2006/relationships/image" Target="../media/image2.gif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wmf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Pictures\&#1054;&#1088;&#1075;&#1072;&#1085;&#1080;&#1079;&#1072;&#1090;&#1086;&#1088;%20&#1082;&#1083;&#1080;&#1087;&#1086;&#1074;%20(Microsoft)\j0082191.mid" TargetMode="External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wmf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wm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928670"/>
            <a:ext cx="7457482" cy="156966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r>
              <a:rPr lang="ru-RU" sz="4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ld Comedy" pitchFamily="2" charset="0"/>
              </a:rPr>
              <a:t>От Химии серьёзной – до</a:t>
            </a:r>
          </a:p>
          <a:p>
            <a:r>
              <a:rPr lang="ru-RU" sz="48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ld Comedy" pitchFamily="2" charset="0"/>
              </a:rPr>
              <a:t> </a:t>
            </a:r>
            <a:r>
              <a:rPr lang="ru-RU" sz="48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ld Comedy" pitchFamily="2" charset="0"/>
              </a:rPr>
              <a:t> Химии  занимательной!</a:t>
            </a:r>
            <a:endParaRPr lang="ru-RU" sz="48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Old Comedy" pitchFamily="2" charset="0"/>
            </a:endParaRPr>
          </a:p>
        </p:txBody>
      </p:sp>
      <p:pic>
        <p:nvPicPr>
          <p:cNvPr id="9" name="Рисунок 8" descr="nauk71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725144"/>
            <a:ext cx="357190" cy="357190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/>
        </p:nvGraphicFramePr>
        <p:xfrm>
          <a:off x="4139952" y="2492896"/>
          <a:ext cx="410445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822701">
            <a:off x="1349819" y="2643658"/>
            <a:ext cx="2253654" cy="234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j0082208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7308304" y="33265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1428728" y="1214422"/>
            <a:ext cx="6357982" cy="221457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1785926"/>
            <a:ext cx="478634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Загадки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Рисунок 7" descr="opro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2492896"/>
            <a:ext cx="948721" cy="531284"/>
          </a:xfrm>
          <a:prstGeom prst="rect">
            <a:avLst/>
          </a:prstGeom>
        </p:spPr>
      </p:pic>
      <p:pic>
        <p:nvPicPr>
          <p:cNvPr id="7170" name="Picture 2" descr="C:\Users\user\Pictures\Организатор клипов (Microsoft)\0007875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80928"/>
            <a:ext cx="576063" cy="373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785794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Karnac Two" pitchFamily="2" charset="0"/>
              </a:rPr>
              <a:t>Ответьте на вопросы:</a:t>
            </a:r>
            <a:endParaRPr lang="ru-RU" sz="2800" dirty="0">
              <a:latin typeface="Karnac Two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00174"/>
            <a:ext cx="67151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1.В состав какого металла входит дерево?</a:t>
            </a:r>
          </a:p>
          <a:p>
            <a:endParaRPr lang="ru-RU" dirty="0" smtClean="0"/>
          </a:p>
          <a:p>
            <a:r>
              <a:rPr lang="ru-RU" dirty="0" smtClean="0"/>
              <a:t>2.Какой элемент вращается вокруг Солнца?</a:t>
            </a:r>
          </a:p>
          <a:p>
            <a:endParaRPr lang="ru-RU" dirty="0" smtClean="0"/>
          </a:p>
          <a:p>
            <a:r>
              <a:rPr lang="ru-RU" dirty="0" smtClean="0"/>
              <a:t>3.Какой благородный металл состоит из  болотных водорослей?</a:t>
            </a:r>
          </a:p>
          <a:p>
            <a:endParaRPr lang="ru-RU" dirty="0" smtClean="0"/>
          </a:p>
          <a:p>
            <a:r>
              <a:rPr lang="ru-RU" dirty="0" smtClean="0"/>
              <a:t>4.Какой частью химического элемента любят играть на досуге взрослые и дети?</a:t>
            </a:r>
          </a:p>
          <a:p>
            <a:endParaRPr lang="ru-RU" dirty="0" smtClean="0"/>
          </a:p>
          <a:p>
            <a:r>
              <a:rPr lang="ru-RU" dirty="0" smtClean="0"/>
              <a:t>5.Металл в солях- опора многих, а нас без него не носили бы ноги.</a:t>
            </a:r>
          </a:p>
          <a:p>
            <a:endParaRPr lang="ru-RU" dirty="0" smtClean="0"/>
          </a:p>
          <a:p>
            <a:r>
              <a:rPr lang="ru-RU" dirty="0" smtClean="0"/>
              <a:t>6.Он безжизненным зовётся, но жизнь без него не создаётся.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072198" y="150017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Ник-ель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00760" y="2071678"/>
            <a:ext cx="65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Уран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206" y="2928934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Пла-тина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0892" y="3571876"/>
            <a:ext cx="932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Зо-лото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15206" y="435769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Кальций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6578" y="507207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Азот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" name="Рисунок 11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5373216"/>
            <a:ext cx="425208" cy="614586"/>
          </a:xfrm>
          <a:prstGeom prst="rect">
            <a:avLst/>
          </a:prstGeom>
        </p:spPr>
      </p:pic>
      <p:pic>
        <p:nvPicPr>
          <p:cNvPr id="13" name="Рисунок 12" descr="nauk71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5445224"/>
            <a:ext cx="576064" cy="532957"/>
          </a:xfrm>
          <a:prstGeom prst="rect">
            <a:avLst/>
          </a:prstGeom>
        </p:spPr>
      </p:pic>
      <p:pic>
        <p:nvPicPr>
          <p:cNvPr id="8195" name="Picture 3" descr="C:\Users\user\Pictures\Организатор клипов (Microsoft)\00078745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980728"/>
            <a:ext cx="648071" cy="6457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6" name="Круглая лента лицом вниз 5"/>
          <p:cNvSpPr/>
          <p:nvPr/>
        </p:nvSpPr>
        <p:spPr>
          <a:xfrm>
            <a:off x="2771800" y="3933056"/>
            <a:ext cx="4143404" cy="507476"/>
          </a:xfrm>
          <a:prstGeom prst="ellipseRibbon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Рисунок 6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356992"/>
            <a:ext cx="431477" cy="623647"/>
          </a:xfrm>
          <a:prstGeom prst="rect">
            <a:avLst/>
          </a:prstGeom>
        </p:spPr>
      </p:pic>
      <p:pic>
        <p:nvPicPr>
          <p:cNvPr id="8" name="Рисунок 7" descr="opit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5290740"/>
            <a:ext cx="1080120" cy="618571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 rot="308120">
            <a:off x="5753327" y="2577038"/>
            <a:ext cx="1744189" cy="661790"/>
          </a:xfrm>
          <a:prstGeom prst="wedgeEllipseCallout">
            <a:avLst>
              <a:gd name="adj1" fmla="val -76473"/>
              <a:gd name="adj2" fmla="val 73439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Old Comedy" pitchFamily="2" charset="0"/>
              </a:rPr>
              <a:t>Друзья - Я   с вами!</a:t>
            </a:r>
            <a:endParaRPr lang="ru-RU" b="1" dirty="0">
              <a:latin typeface="Old Comedy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51721" y="836712"/>
            <a:ext cx="56886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Занимательные</a:t>
            </a:r>
          </a:p>
          <a:p>
            <a:pPr algn="ctr"/>
            <a:r>
              <a:rPr lang="ru-RU" sz="5400" b="1" cap="none" spc="0" dirty="0" smtClean="0">
                <a:ln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Опыты!</a:t>
            </a:r>
            <a:endParaRPr lang="ru-RU" sz="5400" b="1" cap="none" spc="0" dirty="0">
              <a:ln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4822" y="214290"/>
            <a:ext cx="471031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Опыт 1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2143116"/>
            <a:ext cx="68580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+mj-lt"/>
                <a:ea typeface="Kozuka Mincho Pro H" pitchFamily="18" charset="-128"/>
              </a:rPr>
              <a:t>Конкурс капитанов</a:t>
            </a:r>
            <a:r>
              <a:rPr lang="ru-RU" sz="4800" b="1" dirty="0" smtClean="0">
                <a:solidFill>
                  <a:srgbClr val="7030A0"/>
                </a:solidFill>
                <a:latin typeface="+mj-lt"/>
              </a:rPr>
              <a:t>:</a:t>
            </a:r>
          </a:p>
          <a:p>
            <a:pPr algn="ctr"/>
            <a:endParaRPr lang="ru-RU" sz="3200" dirty="0" smtClean="0">
              <a:latin typeface="Arnold BocklinC Initials" pitchFamily="2" charset="0"/>
            </a:endParaRPr>
          </a:p>
          <a:p>
            <a:pPr algn="ctr"/>
            <a:r>
              <a:rPr lang="ru-RU" sz="3200" dirty="0" smtClean="0">
                <a:latin typeface="Arnold BocklinC Initials" pitchFamily="2" charset="0"/>
              </a:rPr>
              <a:t>« Чей водород чище?»</a:t>
            </a:r>
            <a:endParaRPr lang="ru-RU" sz="3200" dirty="0">
              <a:latin typeface="Arnold BocklinC Initials" pitchFamily="2" charset="0"/>
            </a:endParaRPr>
          </a:p>
        </p:txBody>
      </p:sp>
      <p:pic>
        <p:nvPicPr>
          <p:cNvPr id="1026" name="Picture 2" descr="C:\Users\user\Pictures\Организатор клипов (Microsoft)\00078791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086652"/>
            <a:ext cx="363011" cy="718612"/>
          </a:xfrm>
          <a:prstGeom prst="rect">
            <a:avLst/>
          </a:prstGeom>
          <a:noFill/>
        </p:spPr>
      </p:pic>
      <p:pic>
        <p:nvPicPr>
          <p:cNvPr id="7" name="Рисунок 6" descr="lud372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60647"/>
            <a:ext cx="360040" cy="520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4822" y="214290"/>
            <a:ext cx="4353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Опыт 2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500174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_RomanusTitulRg" pitchFamily="82" charset="-52"/>
              </a:rPr>
              <a:t>Химия – это наука, которая творит чудеса!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a_RomanusTitulRg" pitchFamily="82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1928802"/>
            <a:ext cx="57150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u="sng" dirty="0" smtClean="0"/>
              <a:t>Вот ещё одно развлеченье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Кто даст руку на отсеченье?</a:t>
            </a:r>
          </a:p>
          <a:p>
            <a:pPr algn="just"/>
            <a:r>
              <a:rPr lang="ru-RU" dirty="0" smtClean="0"/>
              <a:t>Жалко руку на отсеченье?</a:t>
            </a:r>
          </a:p>
          <a:p>
            <a:pPr algn="just"/>
            <a:r>
              <a:rPr lang="ru-RU" dirty="0" smtClean="0"/>
              <a:t>Тогда нужен больной для леченья.</a:t>
            </a:r>
          </a:p>
          <a:p>
            <a:pPr algn="just"/>
            <a:r>
              <a:rPr lang="ru-RU" dirty="0" smtClean="0"/>
              <a:t>Оперирую без боли, правда будет много крови.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Йодом смочим мы обильно</a:t>
            </a:r>
          </a:p>
          <a:p>
            <a:pPr algn="just"/>
            <a:r>
              <a:rPr lang="ru-RU" dirty="0" smtClean="0"/>
              <a:t>Чтобы было всё стерильно.</a:t>
            </a:r>
          </a:p>
          <a:p>
            <a:pPr algn="just"/>
            <a:r>
              <a:rPr lang="ru-RU" dirty="0" smtClean="0"/>
              <a:t>Не вертитесь пациент!</a:t>
            </a:r>
          </a:p>
          <a:p>
            <a:pPr algn="just"/>
            <a:r>
              <a:rPr lang="ru-RU" dirty="0" smtClean="0"/>
              <a:t>Нож подайте ассистент!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Посмотрите прямо струйкой </a:t>
            </a:r>
          </a:p>
          <a:p>
            <a:pPr algn="just"/>
            <a:r>
              <a:rPr lang="ru-RU" dirty="0" smtClean="0"/>
              <a:t>Кровь течёт, а не вода.</a:t>
            </a:r>
          </a:p>
          <a:p>
            <a:pPr algn="just"/>
            <a:r>
              <a:rPr lang="ru-RU" dirty="0" smtClean="0"/>
              <a:t>А сейчас я вытру руку – от разреза ни следа!</a:t>
            </a:r>
            <a:endParaRPr lang="ru-RU" dirty="0"/>
          </a:p>
        </p:txBody>
      </p:sp>
      <p:pic>
        <p:nvPicPr>
          <p:cNvPr id="6" name="Рисунок 5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32656"/>
            <a:ext cx="300328" cy="434088"/>
          </a:xfrm>
          <a:prstGeom prst="rect">
            <a:avLst/>
          </a:prstGeom>
        </p:spPr>
      </p:pic>
      <p:pic>
        <p:nvPicPr>
          <p:cNvPr id="11266" name="Picture 2" descr="C:\Users\user\Pictures\Организатор клипов (Microsoft)\0007874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748368" y="2060849"/>
            <a:ext cx="439256" cy="648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4822" y="214290"/>
            <a:ext cx="48531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Опыт  3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298" y="1785926"/>
            <a:ext cx="47149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 сейчас вам предлагаю </a:t>
            </a:r>
          </a:p>
          <a:p>
            <a:r>
              <a:rPr lang="ru-RU" sz="2400" dirty="0" smtClean="0"/>
              <a:t>Явление химическое, </a:t>
            </a:r>
          </a:p>
          <a:p>
            <a:r>
              <a:rPr lang="ru-RU" sz="2400" dirty="0" smtClean="0"/>
              <a:t>Но название у опыта </a:t>
            </a:r>
          </a:p>
          <a:p>
            <a:r>
              <a:rPr lang="ru-RU" sz="2400" dirty="0" smtClean="0"/>
              <a:t>Чисто биологическое.</a:t>
            </a:r>
          </a:p>
          <a:p>
            <a:r>
              <a:rPr lang="ru-RU" sz="2400" dirty="0" smtClean="0"/>
              <a:t>Объясните, почему</a:t>
            </a:r>
          </a:p>
          <a:p>
            <a:r>
              <a:rPr lang="ru-RU" sz="2400" dirty="0" smtClean="0"/>
              <a:t>Имя </a:t>
            </a:r>
            <a:r>
              <a:rPr lang="ru-RU" sz="2400" u="sng" dirty="0" smtClean="0"/>
              <a:t>«Хамелеон</a:t>
            </a:r>
            <a:r>
              <a:rPr lang="ru-RU" sz="2400" dirty="0" smtClean="0"/>
              <a:t>»     </a:t>
            </a:r>
          </a:p>
          <a:p>
            <a:r>
              <a:rPr lang="ru-RU" sz="2400" dirty="0" smtClean="0"/>
              <a:t>Дано ему?       </a:t>
            </a:r>
            <a:endParaRPr lang="ru-RU" sz="2400" dirty="0"/>
          </a:p>
        </p:txBody>
      </p:sp>
      <p:pic>
        <p:nvPicPr>
          <p:cNvPr id="5" name="Рисунок 4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88640"/>
            <a:ext cx="408998" cy="591156"/>
          </a:xfrm>
          <a:prstGeom prst="rect">
            <a:avLst/>
          </a:prstGeom>
        </p:spPr>
      </p:pic>
      <p:pic>
        <p:nvPicPr>
          <p:cNvPr id="7" name="Picture 2" descr="C:\Users\user\Pictures\Организатор клипов (Microsoft)\00078747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028384" y="5013176"/>
            <a:ext cx="236667" cy="966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o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155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3212976"/>
            <a:ext cx="496855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Old Comedy" pitchFamily="2" charset="0"/>
              </a:rPr>
              <a:t>Спасибо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Old Comedy" pitchFamily="2" charset="0"/>
              </a:rPr>
              <a:t>Всем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6155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3315" name="Picture 3" descr="C:\Users\user\Pictures\Организатор клипов (Microsoft)\00078755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268760"/>
            <a:ext cx="792088" cy="903196"/>
          </a:xfrm>
          <a:prstGeom prst="rect">
            <a:avLst/>
          </a:prstGeom>
          <a:noFill/>
        </p:spPr>
      </p:pic>
      <p:pic>
        <p:nvPicPr>
          <p:cNvPr id="18" name="j0082191.mid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092280" y="332656"/>
            <a:ext cx="304800" cy="304800"/>
          </a:xfrm>
          <a:prstGeom prst="rect">
            <a:avLst/>
          </a:prstGeom>
        </p:spPr>
      </p:pic>
      <p:pic>
        <p:nvPicPr>
          <p:cNvPr id="10" name="Рисунок 9" descr="lud3727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24328" y="1772816"/>
            <a:ext cx="393445" cy="568676"/>
          </a:xfrm>
          <a:prstGeom prst="rect">
            <a:avLst/>
          </a:prstGeom>
        </p:spPr>
      </p:pic>
      <p:pic>
        <p:nvPicPr>
          <p:cNvPr id="11" name="Picture 2" descr="C:\Users\user\Pictures\Организатор клипов (Microsoft)\00078747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83568" y="4941168"/>
            <a:ext cx="236667" cy="96693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07704" y="1484784"/>
            <a:ext cx="5040560" cy="107721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Подведение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итогов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:</a:t>
            </a:r>
          </a:p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Награждение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победителей</a:t>
            </a:r>
            <a:r>
              <a:rPr lang="ru-RU" sz="3200" dirty="0" smtClean="0">
                <a:latin typeface="Old Comedy" pitchFamily="2" charset="0"/>
              </a:rPr>
              <a:t>!</a:t>
            </a:r>
            <a:endParaRPr lang="ru-RU" sz="3200" dirty="0">
              <a:latin typeface="Old Comedy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2051720" y="1772816"/>
            <a:ext cx="5040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Здравствуйте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 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ребята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!</a:t>
            </a:r>
          </a:p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Меня зовут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ХИМИК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и я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Old Comedy" pitchFamily="2" charset="0"/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+mj-lt"/>
              </a:rPr>
              <a:t>буду вас сопровождать по всей игре.                     Желаю всем успехов ! Удачи!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340768"/>
            <a:ext cx="864096" cy="1248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1844824"/>
            <a:ext cx="59515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Никого я не люблю!!!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Только химию одну!!!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О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ХИМИЯ, наука волшебства!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Мир превращений и соединений!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Из древней магии и  колдовства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Возрос твой мощный и прекрасный гений!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Металлургия,  музыка стекла,</a:t>
            </a:r>
          </a:p>
          <a:p>
            <a:pPr algn="just"/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</a:rPr>
              <a:t>Парфюм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,  лекарства, удобренья, ткани-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Всё это , ХИМИЯ, твои дела!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И ты со временем ещё нужнее станешь!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0"/>
            <a:ext cx="478634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Ода  ХИМИИ</a:t>
            </a:r>
            <a:endParaRPr lang="ru-RU" sz="4400" b="1" cap="none" spc="0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Рисунок 5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980728"/>
            <a:ext cx="518306" cy="749148"/>
          </a:xfrm>
          <a:prstGeom prst="rect">
            <a:avLst/>
          </a:prstGeom>
        </p:spPr>
      </p:pic>
      <p:pic>
        <p:nvPicPr>
          <p:cNvPr id="2052" name="Picture 4" descr="C:\Users\user\Pictures\Организатор клипов (Microsoft)\00078748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392" y="5301208"/>
            <a:ext cx="360040" cy="531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1357290" y="1428736"/>
            <a:ext cx="6286544" cy="2786082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9877" y="2143116"/>
            <a:ext cx="448295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Викторины 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nauk7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60610" y="5589240"/>
            <a:ext cx="154604" cy="208455"/>
          </a:xfrm>
          <a:prstGeom prst="rect">
            <a:avLst/>
          </a:prstGeom>
        </p:spPr>
      </p:pic>
      <p:pic>
        <p:nvPicPr>
          <p:cNvPr id="9" name="Рисунок 8" descr="lud372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52320" y="5301208"/>
            <a:ext cx="360040" cy="520394"/>
          </a:xfrm>
          <a:prstGeom prst="rect">
            <a:avLst/>
          </a:prstGeom>
        </p:spPr>
      </p:pic>
      <p:pic>
        <p:nvPicPr>
          <p:cNvPr id="16" name="Рисунок 15" descr="opros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5" y="3071810"/>
            <a:ext cx="1000132" cy="560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5696" y="-171400"/>
            <a:ext cx="432048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Викторина- 1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692696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Страница : </a:t>
            </a:r>
            <a:r>
              <a:rPr lang="ru-RU" sz="2800" b="1" u="sng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Неметаллы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Old Comedy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1285860"/>
            <a:ext cx="70009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1.Какой газ вызывает кессонную болезнь у водолазов?</a:t>
            </a:r>
          </a:p>
          <a:p>
            <a:endParaRPr lang="ru-RU" dirty="0"/>
          </a:p>
          <a:p>
            <a:r>
              <a:rPr lang="ru-RU" dirty="0" smtClean="0"/>
              <a:t>2.Самый распространенный элемент во Вселенной?</a:t>
            </a:r>
          </a:p>
          <a:p>
            <a:endParaRPr lang="ru-RU" dirty="0"/>
          </a:p>
          <a:p>
            <a:r>
              <a:rPr lang="ru-RU" dirty="0" smtClean="0"/>
              <a:t>3.Какой газ используется в световых рекламах?</a:t>
            </a:r>
          </a:p>
          <a:p>
            <a:endParaRPr lang="ru-RU" dirty="0"/>
          </a:p>
          <a:p>
            <a:r>
              <a:rPr lang="ru-RU" dirty="0" smtClean="0"/>
              <a:t>4.С помощью какого неметалла можно обнаружить  крахмал в растениях?</a:t>
            </a:r>
          </a:p>
          <a:p>
            <a:endParaRPr lang="ru-RU" dirty="0"/>
          </a:p>
          <a:p>
            <a:r>
              <a:rPr lang="ru-RU" dirty="0" smtClean="0"/>
              <a:t>5.Основной элемент органических веществ?</a:t>
            </a:r>
          </a:p>
          <a:p>
            <a:endParaRPr lang="ru-RU" dirty="0"/>
          </a:p>
          <a:p>
            <a:r>
              <a:rPr lang="ru-RU" dirty="0" smtClean="0"/>
              <a:t>6.Какой из жидких оксидов самый распространённый на Земле?</a:t>
            </a:r>
          </a:p>
          <a:p>
            <a:endParaRPr lang="ru-RU" dirty="0"/>
          </a:p>
          <a:p>
            <a:r>
              <a:rPr lang="ru-RU" dirty="0" smtClean="0"/>
              <a:t>7.Какой газ выделяется при разрушении фреонов?</a:t>
            </a:r>
          </a:p>
          <a:p>
            <a:endParaRPr lang="ru-RU" dirty="0"/>
          </a:p>
          <a:p>
            <a:r>
              <a:rPr lang="ru-RU" dirty="0" smtClean="0"/>
              <a:t>8.Какой газ впервые нашли на Солнце?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929454" y="1285860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Азот.</a:t>
            </a:r>
            <a:endParaRPr lang="ru-RU" sz="1600" dirty="0">
              <a:ln>
                <a:solidFill>
                  <a:schemeClr val="accent6">
                    <a:lumMod val="50000"/>
                  </a:schemeClr>
                </a:solidFill>
              </a:ln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00892" y="1857364"/>
            <a:ext cx="121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Водород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072330" y="2428868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Неон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072330" y="321468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Йод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072330" y="3714752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Углерод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786710" y="4286256"/>
            <a:ext cx="714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Вода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286644" y="485776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Хлор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143768" y="542926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Гелий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" name="Рисунок 14" descr="lud3727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0"/>
            <a:ext cx="360040" cy="520394"/>
          </a:xfrm>
          <a:prstGeom prst="rect">
            <a:avLst/>
          </a:prstGeom>
        </p:spPr>
      </p:pic>
      <p:pic>
        <p:nvPicPr>
          <p:cNvPr id="3074" name="Picture 2" descr="C:\Users\user\Pictures\Организатор клипов (Microsoft)\00078749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6093296"/>
            <a:ext cx="1152128" cy="417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-315416"/>
            <a:ext cx="9810787" cy="73580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-171400"/>
            <a:ext cx="56436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Викторина- 2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0232" y="714356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Страница: </a:t>
            </a:r>
            <a:r>
              <a:rPr lang="ru-RU" sz="2800" b="1" u="sng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Металлы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Old Comedy" pitchFamily="2" charset="0"/>
              </a:rPr>
              <a:t>.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Old Comedy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1538" y="1285860"/>
            <a:ext cx="67151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1.Какой металл широко используется в электротехнике?</a:t>
            </a:r>
          </a:p>
          <a:p>
            <a:endParaRPr lang="ru-RU" dirty="0"/>
          </a:p>
          <a:p>
            <a:r>
              <a:rPr lang="ru-RU" dirty="0" smtClean="0"/>
              <a:t>2.Какой металл используется для защиты  стальных изделий от коррозии?</a:t>
            </a:r>
          </a:p>
          <a:p>
            <a:endParaRPr lang="ru-RU" dirty="0"/>
          </a:p>
          <a:p>
            <a:r>
              <a:rPr lang="ru-RU" dirty="0" smtClean="0"/>
              <a:t>3.Какой металл используется для изготовления электродов и камней для зажигалок?</a:t>
            </a:r>
          </a:p>
          <a:p>
            <a:endParaRPr lang="ru-RU" dirty="0"/>
          </a:p>
          <a:p>
            <a:r>
              <a:rPr lang="ru-RU" dirty="0" smtClean="0"/>
              <a:t>4.Какой металл называют крылатым?</a:t>
            </a:r>
          </a:p>
          <a:p>
            <a:endParaRPr lang="ru-RU" dirty="0"/>
          </a:p>
          <a:p>
            <a:r>
              <a:rPr lang="ru-RU" dirty="0" smtClean="0"/>
              <a:t>5.Как называется металл, с изменением концентрации которого связано течение раковых заболеваний?</a:t>
            </a:r>
          </a:p>
          <a:p>
            <a:endParaRPr lang="ru-RU" dirty="0"/>
          </a:p>
          <a:p>
            <a:r>
              <a:rPr lang="ru-RU" dirty="0" smtClean="0"/>
              <a:t>6. Какой металл входит в состав нашей крови, придавая ей красный цвет?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358082" y="1285860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Медь.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0958" y="2000240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Цинк.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00958" y="2714620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Церий.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72396" y="3429000"/>
            <a:ext cx="1357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Алюминий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7715272" y="4357694"/>
            <a:ext cx="114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Цинк.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15272" y="4929198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</a:rPr>
              <a:t>Железо.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5" name="Рисунок 14" descr="lud372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0"/>
            <a:ext cx="326410" cy="471786"/>
          </a:xfrm>
          <a:prstGeom prst="rect">
            <a:avLst/>
          </a:prstGeom>
        </p:spPr>
      </p:pic>
      <p:pic>
        <p:nvPicPr>
          <p:cNvPr id="4098" name="Picture 2" descr="C:\Users\user\Pictures\Организатор клипов (Microsoft)\00078759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5661248"/>
            <a:ext cx="432047" cy="552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2609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9672" y="1340768"/>
            <a:ext cx="61436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 вредных привычках…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4" name="Picture 4" descr="C:\Users\user\Pictures\Организатор клипов (Microsoft)\00078753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94445">
            <a:off x="1600181" y="4031819"/>
            <a:ext cx="1467920" cy="1560752"/>
          </a:xfrm>
          <a:prstGeom prst="rect">
            <a:avLst/>
          </a:prstGeom>
          <a:noFill/>
        </p:spPr>
      </p:pic>
      <p:pic>
        <p:nvPicPr>
          <p:cNvPr id="12" name="Рисунок 11" descr="182857_image_lar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3635896" y="4005064"/>
            <a:ext cx="1256928" cy="1256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5" y="0"/>
            <a:ext cx="692340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7780" cmpd="sng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Антиреклама</a:t>
            </a:r>
            <a:r>
              <a:rPr lang="ru-RU" sz="5400" b="1" dirty="0" smtClean="0">
                <a:ln w="17780" cmpd="sng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курения.</a:t>
            </a:r>
            <a:endParaRPr lang="ru-RU" sz="5400" b="1" cap="none" spc="0" dirty="0">
              <a:ln w="17780" cmpd="sng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857232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Ответьте на вопросы: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1357298"/>
            <a:ext cx="7143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1.При курении человек вдыхает тот же  ядовитый газ, который содержится в выхлопных газах автомобилей. Как называется этот  газ?</a:t>
            </a:r>
          </a:p>
          <a:p>
            <a:endParaRPr lang="ru-RU" dirty="0"/>
          </a:p>
          <a:p>
            <a:r>
              <a:rPr lang="ru-RU" dirty="0" smtClean="0"/>
              <a:t>2.Сколько известных канцерогенных веществ (вызывают рак)  содержится, в среднем, в одной сигарете? 4? 8? 12? 15?</a:t>
            </a:r>
          </a:p>
          <a:p>
            <a:endParaRPr lang="ru-RU" dirty="0"/>
          </a:p>
          <a:p>
            <a:r>
              <a:rPr lang="ru-RU" dirty="0" smtClean="0"/>
              <a:t>3.Какой орган, наряду с легкими, больше всего страдает от курения?</a:t>
            </a:r>
          </a:p>
          <a:p>
            <a:endParaRPr lang="ru-RU" dirty="0"/>
          </a:p>
          <a:p>
            <a:r>
              <a:rPr lang="ru-RU" dirty="0" smtClean="0"/>
              <a:t>4.Верно или нет, что физические упражнения сводят на нет вредное воздействие курения?</a:t>
            </a:r>
          </a:p>
          <a:p>
            <a:endParaRPr lang="ru-RU" dirty="0"/>
          </a:p>
          <a:p>
            <a:r>
              <a:rPr lang="ru-RU" dirty="0" smtClean="0"/>
              <a:t>5.Если человек выкуривает пачку сигарет в день на протяжении года, сколько табачной смолы оседает в его легких?</a:t>
            </a:r>
          </a:p>
          <a:p>
            <a:endParaRPr lang="ru-RU" dirty="0"/>
          </a:p>
          <a:p>
            <a:r>
              <a:rPr lang="ru-RU" dirty="0" smtClean="0"/>
              <a:t>6.Что означает  понятие «пассивное курение»?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429388" y="2000240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Угарный газ</a:t>
            </a:r>
            <a:r>
              <a:rPr lang="ru-RU" sz="1200" dirty="0" smtClean="0">
                <a:solidFill>
                  <a:srgbClr val="C00000"/>
                </a:solidFill>
              </a:rPr>
              <a:t>.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0826" y="2643182"/>
            <a:ext cx="1928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</a:t>
            </a:r>
            <a:r>
              <a:rPr lang="ru-RU" sz="1400" dirty="0" smtClean="0">
                <a:solidFill>
                  <a:srgbClr val="C00000"/>
                </a:solidFill>
              </a:rPr>
              <a:t>15.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2264" y="3357562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Сердце.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264" y="3929066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Неверно.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5140" y="4786322"/>
            <a:ext cx="1643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Около  литра.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29322" y="5286388"/>
            <a:ext cx="2571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Вдыхается дым курящих.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13" name="Рисунок 12" descr="lud37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44408" y="5445224"/>
            <a:ext cx="317102" cy="459620"/>
          </a:xfrm>
          <a:prstGeom prst="rect">
            <a:avLst/>
          </a:prstGeom>
        </p:spPr>
      </p:pic>
      <p:pic>
        <p:nvPicPr>
          <p:cNvPr id="14" name="Рисунок 13" descr="lud3727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12360" y="404664"/>
            <a:ext cx="278227" cy="402143"/>
          </a:xfrm>
          <a:prstGeom prst="rect">
            <a:avLst/>
          </a:prstGeom>
        </p:spPr>
      </p:pic>
      <p:pic>
        <p:nvPicPr>
          <p:cNvPr id="6146" name="Picture 2" descr="C:\Users\user\Pictures\Организатор клипов (Microsoft)\00078751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691680" y="6021288"/>
            <a:ext cx="570271" cy="504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cro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pic>
        <p:nvPicPr>
          <p:cNvPr id="10" name="Рисунок 9" descr="smer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6672" y="1503547"/>
            <a:ext cx="3925527" cy="3797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712</TotalTime>
  <Words>595</Words>
  <Application>Microsoft Office PowerPoint</Application>
  <PresentationFormat>Экран (4:3)</PresentationFormat>
  <Paragraphs>138</Paragraphs>
  <Slides>16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90</cp:revision>
  <dcterms:created xsi:type="dcterms:W3CDTF">2009-11-21T17:46:48Z</dcterms:created>
  <dcterms:modified xsi:type="dcterms:W3CDTF">2012-12-22T17:25:13Z</dcterms:modified>
</cp:coreProperties>
</file>