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75" r:id="rId12"/>
    <p:sldId id="27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9" r:id="rId23"/>
    <p:sldId id="280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9E3B0D9-75B3-4827-88F5-9BBAA58196AA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3380D71-D252-40B9-98E7-C76690A9CC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5"/>
            <a:ext cx="8208912" cy="31776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Разработка факультативного (кружкового) занятия </a:t>
            </a:r>
            <a:r>
              <a:rPr lang="ru-RU" sz="2700" dirty="0" smtClean="0"/>
              <a:t>по теме</a:t>
            </a:r>
            <a:r>
              <a:rPr lang="ru-RU" dirty="0" smtClean="0"/>
              <a:t>: </a:t>
            </a:r>
            <a:r>
              <a:rPr lang="ru-RU" dirty="0" smtClean="0"/>
              <a:t>Сохраним </a:t>
            </a:r>
            <a:r>
              <a:rPr lang="ru-RU" dirty="0" smtClean="0"/>
              <a:t>климат путем простых энергетических решений.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077072"/>
            <a:ext cx="5756176" cy="119970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Учитель  химии МБОУ СОШ №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8 с углубленным изучением отдельных предметов</a:t>
            </a:r>
          </a:p>
          <a:p>
            <a:pPr algn="l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г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. Кстово </a:t>
            </a:r>
          </a:p>
          <a:p>
            <a:pPr algn="l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Кузьмичева Наталья Викторовна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400" dirty="0" smtClean="0"/>
              <a:t>Чтобы сохранить климат, надо снизить выбросы парниковых газов. Для этого ученые предлагают: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2400" dirty="0" smtClean="0"/>
              <a:t>Развивать атомную энергетику.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2400" dirty="0" smtClean="0"/>
              <a:t>Развивать альтернативные виды энергетики (шире использовать ветровую, солнечную, геотермальную энергию).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2400" dirty="0" smtClean="0"/>
              <a:t>Всемирно экономить энергию.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Варианты сохранения климата.</a:t>
            </a:r>
            <a:endParaRPr lang="ru-RU" dirty="0"/>
          </a:p>
        </p:txBody>
      </p:sp>
      <p:pic>
        <p:nvPicPr>
          <p:cNvPr id="24580" name="Picture 4" descr="http://www.personal.psu.edu/rhc5033/Team%20Project/Hydropow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427730"/>
            <a:ext cx="3240360" cy="2241630"/>
          </a:xfrm>
          <a:prstGeom prst="rect">
            <a:avLst/>
          </a:prstGeom>
          <a:noFill/>
        </p:spPr>
      </p:pic>
      <p:pic>
        <p:nvPicPr>
          <p:cNvPr id="24582" name="Picture 6" descr="http://freesmi.by/wp-content/uploads/2011/10/nuclea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573016"/>
            <a:ext cx="2345762" cy="2996952"/>
          </a:xfrm>
          <a:prstGeom prst="rect">
            <a:avLst/>
          </a:prstGeom>
          <a:noFill/>
        </p:spPr>
      </p:pic>
      <p:pic>
        <p:nvPicPr>
          <p:cNvPr id="24578" name="Picture 2" descr="http://newsfromweb.ru/images/news10/466549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509120"/>
            <a:ext cx="3064660" cy="2034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Наш вклад в снижение выбросов парниковых газов.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200" dirty="0" smtClean="0"/>
              <a:t>А что можешь сделать ты, твои одноклассники, твоя семья, твои земляки для своей планеты? </a:t>
            </a:r>
            <a:br>
              <a:rPr lang="ru-RU" sz="3200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Купить энергосберегающую лампочку</a:t>
            </a:r>
          </a:p>
          <a:p>
            <a:pPr>
              <a:buNone/>
            </a:pPr>
            <a:r>
              <a:rPr lang="ru-RU" dirty="0" smtClean="0"/>
              <a:t>Приобрести бытовые измерительные приборы </a:t>
            </a:r>
          </a:p>
          <a:p>
            <a:pPr>
              <a:buNone/>
            </a:pPr>
            <a:r>
              <a:rPr lang="ru-RU" dirty="0" smtClean="0"/>
              <a:t>С</a:t>
            </a:r>
            <a:r>
              <a:rPr lang="ru-RU" dirty="0" smtClean="0"/>
              <a:t>низить температуру стирки стиральной машины</a:t>
            </a:r>
          </a:p>
          <a:p>
            <a:pPr>
              <a:buNone/>
            </a:pPr>
            <a:r>
              <a:rPr lang="ru-RU" dirty="0" smtClean="0"/>
              <a:t>Н</a:t>
            </a:r>
            <a:r>
              <a:rPr lang="ru-RU" dirty="0" smtClean="0"/>
              <a:t>аучиться экономить электроэнергию</a:t>
            </a:r>
          </a:p>
          <a:p>
            <a:pPr>
              <a:buNone/>
            </a:pPr>
            <a:r>
              <a:rPr lang="ru-RU" dirty="0" smtClean="0"/>
              <a:t>Н</a:t>
            </a:r>
            <a:r>
              <a:rPr lang="ru-RU" dirty="0" smtClean="0"/>
              <a:t>аучиться экономить тепло</a:t>
            </a:r>
          </a:p>
          <a:p>
            <a:pPr>
              <a:buNone/>
            </a:pPr>
            <a:r>
              <a:rPr lang="ru-RU" dirty="0" smtClean="0"/>
              <a:t>Научиться экономить воду </a:t>
            </a:r>
          </a:p>
          <a:p>
            <a:pPr>
              <a:buNone/>
            </a:pPr>
            <a:r>
              <a:rPr lang="ru-RU" dirty="0" smtClean="0"/>
              <a:t>Н</a:t>
            </a:r>
            <a:r>
              <a:rPr lang="ru-RU" dirty="0" smtClean="0"/>
              <a:t>аучиться не расходовать лишнего – и не платить за него </a:t>
            </a:r>
          </a:p>
          <a:p>
            <a:pPr>
              <a:buNone/>
            </a:pPr>
            <a:r>
              <a:rPr lang="ru-RU" dirty="0" smtClean="0"/>
              <a:t>Н</a:t>
            </a:r>
            <a:r>
              <a:rPr lang="ru-RU" dirty="0" smtClean="0"/>
              <a:t>аучить этому других </a:t>
            </a:r>
          </a:p>
          <a:p>
            <a:pPr>
              <a:buNone/>
            </a:pPr>
            <a:r>
              <a:rPr lang="ru-RU" dirty="0" smtClean="0"/>
              <a:t>Провести лекцию, акцию, урок, исследование по энергосбережению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Для этого следует </a:t>
            </a:r>
            <a:r>
              <a:rPr lang="ru-RU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Использовать энергосберегающие лампочки: </a:t>
            </a:r>
            <a:r>
              <a:rPr lang="ru-RU" sz="2400" dirty="0" smtClean="0"/>
              <a:t>они служат в десять раз дольше, потребляя энергии в 5 раз меньше.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Варианты экономии энергии:</a:t>
            </a:r>
            <a:endParaRPr lang="ru-RU" dirty="0"/>
          </a:p>
        </p:txBody>
      </p:sp>
      <p:pic>
        <p:nvPicPr>
          <p:cNvPr id="25602" name="Picture 2" descr="http://prv1.lori-images.net/energosberegayuschaya-lampochka-0001281753-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852936"/>
            <a:ext cx="5040560" cy="3780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 startAt="2"/>
            </a:pPr>
            <a:r>
              <a:rPr lang="ru-RU" dirty="0" smtClean="0"/>
              <a:t>Необходимо экономить воду. </a:t>
            </a:r>
            <a:r>
              <a:rPr lang="ru-RU" sz="2400" dirty="0" smtClean="0"/>
              <a:t>Например закрыть кран во время читки зубов. Это сэкономит почти 19 л воды – больше чем некоторые жители Кении используют за день.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barnaul.sibnovosti.ru/pictures/0392/1828/v_barnaule_proizoshla_kommunalnaya_avariya_vodu_dadut_vecher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212976"/>
            <a:ext cx="5457428" cy="3223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 startAt="3"/>
            </a:pPr>
            <a:r>
              <a:rPr lang="ru-RU" dirty="0" smtClean="0"/>
              <a:t>Компьютер, оставленный включенным на ночь, </a:t>
            </a:r>
            <a:r>
              <a:rPr lang="ru-RU" sz="2400" dirty="0" smtClean="0"/>
              <a:t>потребляет энергию, достаточную для печати 800 страниц А4 на лазерном принтере. В сумме это 1,9 т в год углекислого газа без какой-либо пользы.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st.free-lance.ru/users/KosHG/upload/f_4ac606d8400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629025"/>
            <a:ext cx="4305300" cy="3040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 startAt="4"/>
            </a:pPr>
            <a:r>
              <a:rPr lang="ru-RU" dirty="0" smtClean="0"/>
              <a:t>Надо экономить бумагу. </a:t>
            </a:r>
            <a:r>
              <a:rPr lang="ru-RU" sz="2400" dirty="0" smtClean="0"/>
              <a:t>Офисный работник в среднем использует 50 листов бумаги в день. Печатая на обеих сторонах листа можно уменьшить выбросы парниковых газов.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702" name="Picture 6" descr="http://teenagelifestyle.com/wp-content/uploads/2011/04/articl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068960"/>
            <a:ext cx="4464496" cy="3427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 startAt="5"/>
            </a:pPr>
            <a:r>
              <a:rPr lang="ru-RU" dirty="0" smtClean="0"/>
              <a:t>Отказ от полиэтиленовых пакетов. </a:t>
            </a:r>
            <a:r>
              <a:rPr lang="ru-RU" sz="2400" dirty="0" smtClean="0"/>
              <a:t>В среднем ежегодно выбрасывается 8млрд пластиковых пакетов. Лучше обзавестись одним дешевым и прочным.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img-fotki.yandex.ru/get/5805/upravmir.37/0_55d20_f583efbe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636912"/>
            <a:ext cx="2668141" cy="4077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 startAt="6"/>
            </a:pPr>
            <a:r>
              <a:rPr lang="ru-RU" dirty="0" smtClean="0"/>
              <a:t>Покупая местные продукты на рынках, </a:t>
            </a:r>
            <a:r>
              <a:rPr lang="ru-RU" sz="2400" dirty="0" smtClean="0"/>
              <a:t>можно получить удовольствие от покупки напрямую у производителя, что уменьшает транспортные расходы, а значит и цену. Ваши овощи будут свежими дольше, чем купленные в супермаркете.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bk55.ru/fileadmin/bkinform/bk_info_orig_9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356992"/>
            <a:ext cx="4305300" cy="3200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 startAt="7"/>
            </a:pPr>
            <a:r>
              <a:rPr lang="ru-RU" dirty="0" smtClean="0"/>
              <a:t>Покупай одежду из натуральных тканей. </a:t>
            </a:r>
            <a:r>
              <a:rPr lang="ru-RU" sz="2400" dirty="0" smtClean="0"/>
              <a:t>Такие как нейлон и полиэстер производят из нефтехимических продуктов, используя огромное количество энергии, воды и выделяя закись азота, которая в качестве парникового газа в 310 раз сильнее </a:t>
            </a:r>
            <a:r>
              <a:rPr lang="ru-RU" sz="2000" dirty="0" smtClean="0"/>
              <a:t>СО</a:t>
            </a:r>
            <a:r>
              <a:rPr lang="ru-RU" sz="2000" baseline="-25000" dirty="0" smtClean="0"/>
              <a:t>2  .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www.profi-forex.org/system/news/Zapasy_khlopqa_budut_oqazyvat_davlenie_na_ce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789040"/>
            <a:ext cx="3816424" cy="2862318"/>
          </a:xfrm>
          <a:prstGeom prst="rect">
            <a:avLst/>
          </a:prstGeom>
          <a:noFill/>
        </p:spPr>
      </p:pic>
      <p:pic>
        <p:nvPicPr>
          <p:cNvPr id="32772" name="Picture 4" descr="http://www.trembita-textile.com/images/clip_image004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356992"/>
            <a:ext cx="2909637" cy="30929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000" dirty="0" smtClean="0"/>
              <a:t>Атмосфера согревает земную поверхность. Благодаря ей лишь часть тепла рассеивается в пространстве, остальная часть захватывается нижним слоем воздуха, </a:t>
            </a:r>
          </a:p>
          <a:p>
            <a:pPr>
              <a:buNone/>
            </a:pPr>
            <a:r>
              <a:rPr lang="ru-RU" sz="2000" dirty="0" smtClean="0"/>
              <a:t>   содержащим водяные </a:t>
            </a:r>
          </a:p>
          <a:p>
            <a:pPr>
              <a:buNone/>
            </a:pPr>
            <a:r>
              <a:rPr lang="ru-RU" sz="2000" dirty="0" smtClean="0"/>
              <a:t>   пары, СО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 , метан и</a:t>
            </a:r>
          </a:p>
          <a:p>
            <a:pPr>
              <a:buNone/>
            </a:pPr>
            <a:r>
              <a:rPr lang="ru-RU" sz="2000" dirty="0" smtClean="0"/>
              <a:t>   другие газы.</a:t>
            </a:r>
            <a:r>
              <a:rPr lang="ru-RU" sz="2000" baseline="-25000" dirty="0" smtClean="0"/>
              <a:t> </a:t>
            </a:r>
            <a:r>
              <a:rPr lang="ru-RU" sz="2000" dirty="0" smtClean="0"/>
              <a:t>Они поглощают</a:t>
            </a:r>
          </a:p>
          <a:p>
            <a:pPr>
              <a:buNone/>
            </a:pPr>
            <a:r>
              <a:rPr lang="ru-RU" sz="2000" dirty="0" smtClean="0"/>
              <a:t>   инфракрасную радиацию</a:t>
            </a:r>
          </a:p>
          <a:p>
            <a:pPr>
              <a:buNone/>
            </a:pPr>
            <a:r>
              <a:rPr lang="ru-RU" sz="2000" dirty="0" smtClean="0"/>
              <a:t>   и </a:t>
            </a:r>
            <a:r>
              <a:rPr lang="ru-RU" sz="2000" dirty="0" err="1" smtClean="0"/>
              <a:t>переизлучают</a:t>
            </a:r>
            <a:r>
              <a:rPr lang="ru-RU" sz="2000" dirty="0" smtClean="0"/>
              <a:t> тепло</a:t>
            </a:r>
          </a:p>
          <a:p>
            <a:pPr>
              <a:buNone/>
            </a:pPr>
            <a:r>
              <a:rPr lang="ru-RU" sz="2000" dirty="0" smtClean="0"/>
              <a:t>   обратно к поверхности земли.</a:t>
            </a:r>
          </a:p>
          <a:p>
            <a:pPr>
              <a:buNone/>
            </a:pPr>
            <a:r>
              <a:rPr lang="ru-RU" sz="2000" dirty="0" smtClean="0"/>
              <a:t>   Этот процесс называется</a:t>
            </a:r>
          </a:p>
          <a:p>
            <a:pPr>
              <a:buNone/>
            </a:pPr>
            <a:r>
              <a:rPr lang="ru-RU" sz="2000" dirty="0" smtClean="0"/>
              <a:t>   парниковым эффектом.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Парниковый эффект.</a:t>
            </a:r>
            <a:endParaRPr lang="ru-RU" dirty="0"/>
          </a:p>
        </p:txBody>
      </p:sp>
      <p:pic>
        <p:nvPicPr>
          <p:cNvPr id="5" name="Picture 2" descr="http://www.technopark.by/images/0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564904"/>
            <a:ext cx="3960440" cy="385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 startAt="8"/>
            </a:pPr>
            <a:r>
              <a:rPr lang="ru-RU" dirty="0" smtClean="0"/>
              <a:t>Сажать деревья.  </a:t>
            </a:r>
            <a:r>
              <a:rPr lang="ru-RU" sz="2400" dirty="0" smtClean="0"/>
              <a:t>Растения в процессе фотосинтеза аккумулируют </a:t>
            </a:r>
            <a:r>
              <a:rPr lang="ru-RU" sz="2400" dirty="0" smtClean="0"/>
              <a:t>СО</a:t>
            </a:r>
            <a:r>
              <a:rPr lang="ru-RU" sz="2400" baseline="-25000" dirty="0" smtClean="0"/>
              <a:t>2 </a:t>
            </a:r>
            <a:r>
              <a:rPr lang="ru-RU" sz="2400" dirty="0" smtClean="0"/>
              <a:t>из атмосферного воздуха, выделяя кислород.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img-2006-08.photosight.ru/04/1571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996952"/>
            <a:ext cx="5601444" cy="3333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«Угроза изменения климата требует срочного изменения отношения к потреблению энергии. Для начала есть простое решение – экономить ресурсы за счет более эффективного использования энергии.» </a:t>
            </a:r>
          </a:p>
          <a:p>
            <a:pPr>
              <a:buNone/>
            </a:pPr>
            <a:r>
              <a:rPr lang="ru-RU" sz="3200" dirty="0" smtClean="0"/>
              <a:t> </a:t>
            </a:r>
            <a:r>
              <a:rPr lang="ru-RU" sz="3200" dirty="0" smtClean="0"/>
              <a:t>                                              А. </a:t>
            </a:r>
            <a:r>
              <a:rPr lang="ru-RU" sz="3200" dirty="0" smtClean="0"/>
              <a:t>Ю</a:t>
            </a:r>
            <a:r>
              <a:rPr lang="ru-RU" sz="3200" dirty="0" smtClean="0"/>
              <a:t>нг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Обращение к землянам.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1. </a:t>
            </a:r>
            <a:r>
              <a:rPr lang="ru-RU" sz="2800" dirty="0" smtClean="0"/>
              <a:t>Сегодня я </a:t>
            </a:r>
            <a:r>
              <a:rPr lang="ru-RU" sz="2800" dirty="0" smtClean="0"/>
              <a:t>узнал …</a:t>
            </a:r>
            <a:br>
              <a:rPr lang="ru-RU" sz="2800" dirty="0" smtClean="0"/>
            </a:br>
            <a:r>
              <a:rPr lang="ru-RU" sz="2800" dirty="0" smtClean="0"/>
              <a:t>2. Было интересно …</a:t>
            </a:r>
            <a:br>
              <a:rPr lang="ru-RU" sz="2800" dirty="0" smtClean="0"/>
            </a:br>
            <a:r>
              <a:rPr lang="ru-RU" sz="2800" dirty="0" smtClean="0"/>
              <a:t>3. Полезным было …</a:t>
            </a:r>
            <a:br>
              <a:rPr lang="ru-RU" sz="2800" dirty="0" smtClean="0"/>
            </a:br>
            <a:r>
              <a:rPr lang="ru-RU" sz="2800" dirty="0" smtClean="0"/>
              <a:t>4. Я понял, что </a:t>
            </a:r>
            <a:r>
              <a:rPr lang="ru-RU" sz="2800" dirty="0" smtClean="0"/>
              <a:t>…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5. Я попробую … </a:t>
            </a:r>
            <a:br>
              <a:rPr lang="ru-RU" sz="2800" dirty="0" smtClean="0"/>
            </a:br>
            <a:r>
              <a:rPr lang="ru-RU" sz="2800" dirty="0" smtClean="0"/>
              <a:t>6. Урок дал мне для жизни … </a:t>
            </a:r>
            <a:br>
              <a:rPr lang="ru-RU" sz="2800" dirty="0" smtClean="0"/>
            </a:br>
            <a:r>
              <a:rPr lang="ru-RU" sz="2800" dirty="0" smtClean="0"/>
              <a:t>7. Мне захотелось …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Закончи предложения: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811208" cy="936104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988840"/>
            <a:ext cx="7451105" cy="4248472"/>
          </a:xfrm>
        </p:spPr>
        <p:txBody>
          <a:bodyPr/>
          <a:lstStyle/>
          <a:p>
            <a:r>
              <a:rPr lang="ru-RU" dirty="0" smtClean="0"/>
              <a:t>1.Найди дополнительную информацию по данному вопросу в интернете </a:t>
            </a:r>
          </a:p>
          <a:p>
            <a:r>
              <a:rPr lang="ru-RU" dirty="0" smtClean="0"/>
              <a:t>2.Поделись своими знаниями с родителями.</a:t>
            </a:r>
          </a:p>
          <a:p>
            <a:r>
              <a:rPr lang="ru-RU" dirty="0" smtClean="0"/>
              <a:t>3.Оформи литовку(плакат, рисунок) по теме: «Что такое энергосбережение?» , «Мой вклад в энергосбережение» , «Последствия парникового эффекта».</a:t>
            </a:r>
          </a:p>
          <a:p>
            <a:r>
              <a:rPr lang="ru-RU" dirty="0" smtClean="0"/>
              <a:t>4.Применяй знания на практике.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Спасибо за сотрудничество!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013176"/>
            <a:ext cx="7776864" cy="1584176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  <a:effectLst/>
              </a:rPr>
              <a:t>Основными факторами, обусловившими увеличение содержания двуокиси углерода в атмосфере, являются антропогенные выбросы этого газа вследствие сжигания ископаемого топлива.</a:t>
            </a:r>
            <a:endParaRPr lang="ru-RU" sz="24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5362" name="Picture 2" descr="http://charliuss.files.wordpress.com/2012/04/fossil-fuel-burning.jpg?w=630&amp;h=4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8640"/>
            <a:ext cx="6768752" cy="4492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2800" dirty="0" smtClean="0"/>
              <a:t>Основные поставщики СО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 – развитые страны. Большие выбросы в Восточной Европе связаны не только с развитием промышленности, но и  с устаревшими технологиями.</a:t>
            </a:r>
            <a:endParaRPr lang="ru-RU" sz="2800" dirty="0"/>
          </a:p>
        </p:txBody>
      </p:sp>
      <p:pic>
        <p:nvPicPr>
          <p:cNvPr id="16386" name="Picture 2" descr="http://rnns.ru/uploads/posts/2011-06/thumbs/1306953229_vybrosy-so2-dostigli-novogo-rekor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564904"/>
            <a:ext cx="5907616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4048" y="692696"/>
            <a:ext cx="3682752" cy="531459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Если в ближайшие десятилетия не сократятся выбросы парниковых газов, то до 2100 года температура земной поверхности повысится на величину от 1 до 3,5 градуса </a:t>
            </a:r>
            <a:r>
              <a:rPr lang="ru-RU" dirty="0" smtClean="0"/>
              <a:t>Ц</a:t>
            </a:r>
            <a:r>
              <a:rPr lang="ru-RU" dirty="0" smtClean="0"/>
              <a:t>ельсия. </a:t>
            </a:r>
            <a:endParaRPr lang="ru-RU" dirty="0"/>
          </a:p>
        </p:txBody>
      </p:sp>
      <p:pic>
        <p:nvPicPr>
          <p:cNvPr id="17410" name="Picture 2" descr="http://us.123rf.com/400wm/400/400/ktsdesign/ktsdesign1102/ktsdesign110200001/8817971-temperature-of-the-planet-earth-concept-of-greenhouse-effe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3816424" cy="50843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15558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Одно из самых угрожающих последствий – подъем уровня моря, приводящий к затоплению части земной поверхности.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Последствия парникового эффекта.</a:t>
            </a:r>
            <a:endParaRPr lang="ru-RU" dirty="0"/>
          </a:p>
        </p:txBody>
      </p:sp>
      <p:pic>
        <p:nvPicPr>
          <p:cNvPr id="18434" name="Picture 2" descr="http://rnns.ru/uploads/posts/2010-02/1265881720_0_25e_e1dd46b5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80928"/>
            <a:ext cx="6120680" cy="3791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Даже небольшое глобальное потепление может увеличить содержание водяных паров в атмосфере. </a:t>
            </a:r>
            <a:endParaRPr lang="ru-RU" sz="3600" dirty="0"/>
          </a:p>
        </p:txBody>
      </p:sp>
      <p:pic>
        <p:nvPicPr>
          <p:cNvPr id="19458" name="Picture 2" descr="http://www.viknadveri.com.ua/images/articles/Kondensat_window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276872"/>
            <a:ext cx="5400600" cy="37756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509120"/>
            <a:ext cx="3970784" cy="1656184"/>
          </a:xfrm>
        </p:spPr>
        <p:txBody>
          <a:bodyPr>
            <a:noAutofit/>
          </a:bodyPr>
          <a:lstStyle/>
          <a:p>
            <a:pPr lvl="1">
              <a:buNone/>
            </a:pPr>
            <a:r>
              <a:rPr lang="ru-RU" sz="2200" dirty="0" smtClean="0"/>
              <a:t>   </a:t>
            </a:r>
            <a:r>
              <a:rPr lang="ru-RU" sz="2200" dirty="0" smtClean="0">
                <a:latin typeface="+mj-lt"/>
              </a:rPr>
              <a:t>Понадобятся большие инвестиции</a:t>
            </a:r>
            <a:r>
              <a:rPr lang="ru-RU" sz="2200" dirty="0" smtClean="0">
                <a:latin typeface="+mj-lt"/>
              </a:rPr>
              <a:t>, что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приведет </a:t>
            </a:r>
            <a:r>
              <a:rPr lang="ru-RU" sz="2200" dirty="0" smtClean="0">
                <a:latin typeface="+mj-lt"/>
              </a:rPr>
              <a:t>к росту цен </a:t>
            </a:r>
            <a:r>
              <a:rPr lang="ru-RU" sz="2200" dirty="0" smtClean="0">
                <a:latin typeface="+mj-lt"/>
              </a:rPr>
              <a:t> на </a:t>
            </a:r>
            <a:r>
              <a:rPr lang="ru-RU" sz="2200" dirty="0" smtClean="0">
                <a:latin typeface="+mj-lt"/>
              </a:rPr>
              <a:t>пищевые продукты.</a:t>
            </a:r>
            <a:endParaRPr lang="ru-RU" sz="2200" dirty="0"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64088" y="274638"/>
            <a:ext cx="3456384" cy="3154362"/>
          </a:xfrm>
        </p:spPr>
        <p:txBody>
          <a:bodyPr>
            <a:noAutofit/>
          </a:bodyPr>
          <a:lstStyle/>
          <a:p>
            <a:r>
              <a:rPr lang="ru-RU" sz="2200" b="0" dirty="0" smtClean="0">
                <a:solidFill>
                  <a:schemeClr val="tx1"/>
                </a:solidFill>
                <a:effectLst/>
                <a:latin typeface="+mn-lt"/>
              </a:rPr>
              <a:t>Глобальное потепление             заставит изменить методы</a:t>
            </a:r>
            <a:br>
              <a:rPr lang="ru-RU" sz="2200" b="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tx1"/>
                </a:solidFill>
                <a:effectLst/>
                <a:latin typeface="+mn-lt"/>
              </a:rPr>
              <a:t> земледелия и привычные сельскохозяйственные </a:t>
            </a:r>
            <a:br>
              <a:rPr lang="ru-RU" sz="2200" b="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200" b="0" dirty="0" smtClean="0">
                <a:solidFill>
                  <a:schemeClr val="tx1"/>
                </a:solidFill>
                <a:effectLst/>
                <a:latin typeface="+mn-lt"/>
              </a:rPr>
              <a:t>культуры</a:t>
            </a:r>
            <a:endParaRPr lang="ru-RU" sz="2200" b="0" dirty="0"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4" name="Picture 4" descr="http://www.perm-most.ru/User_Files/38/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861048"/>
            <a:ext cx="3772073" cy="2520280"/>
          </a:xfrm>
          <a:prstGeom prst="rect">
            <a:avLst/>
          </a:prstGeom>
          <a:noFill/>
        </p:spPr>
      </p:pic>
      <p:pic>
        <p:nvPicPr>
          <p:cNvPr id="5" name="Picture 2" descr="http://www.bloomberg.com/image/iGJfx53o_oC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4125788" cy="3228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6886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Глобальное потепление приведет к затоплению территорий и, по прогнозам, 50 </a:t>
            </a:r>
            <a:r>
              <a:rPr lang="ru-RU" sz="2800" dirty="0" err="1" smtClean="0"/>
              <a:t>млн</a:t>
            </a:r>
            <a:r>
              <a:rPr lang="ru-RU" sz="2800" dirty="0" smtClean="0"/>
              <a:t> человек будут вынуждены спасаться бегством. </a:t>
            </a:r>
            <a:br>
              <a:rPr lang="ru-RU" sz="2800" dirty="0" smtClean="0"/>
            </a:br>
            <a:r>
              <a:rPr lang="ru-RU" sz="2800" dirty="0" smtClean="0"/>
              <a:t>Потоки беженцев </a:t>
            </a:r>
            <a:br>
              <a:rPr lang="ru-RU" sz="2800" dirty="0" smtClean="0"/>
            </a:br>
            <a:r>
              <a:rPr lang="ru-RU" sz="2800" dirty="0" smtClean="0"/>
              <a:t>в другие страны </a:t>
            </a:r>
            <a:br>
              <a:rPr lang="ru-RU" sz="2800" dirty="0" smtClean="0"/>
            </a:br>
            <a:r>
              <a:rPr lang="ru-RU" sz="2800" dirty="0" smtClean="0"/>
              <a:t>неизбежно приведут к</a:t>
            </a:r>
            <a:br>
              <a:rPr lang="ru-RU" sz="2800" dirty="0" smtClean="0"/>
            </a:br>
            <a:r>
              <a:rPr lang="ru-RU" sz="2800" dirty="0" smtClean="0"/>
              <a:t> внутринациональным</a:t>
            </a:r>
            <a:br>
              <a:rPr lang="ru-RU" sz="2800" dirty="0" smtClean="0"/>
            </a:br>
            <a:r>
              <a:rPr lang="ru-RU" sz="2800" dirty="0" smtClean="0"/>
              <a:t> и межнациональным </a:t>
            </a:r>
            <a:br>
              <a:rPr lang="ru-RU" sz="2800" dirty="0" smtClean="0"/>
            </a:br>
            <a:r>
              <a:rPr lang="ru-RU" sz="2800" dirty="0" smtClean="0"/>
              <a:t>трениям и </a:t>
            </a:r>
            <a:br>
              <a:rPr lang="ru-RU" sz="2800" dirty="0" smtClean="0"/>
            </a:br>
            <a:r>
              <a:rPr lang="ru-RU" sz="2800" dirty="0" smtClean="0"/>
              <a:t>конфликтам. </a:t>
            </a:r>
            <a:endParaRPr lang="ru-RU" sz="2800" dirty="0"/>
          </a:p>
        </p:txBody>
      </p:sp>
      <p:pic>
        <p:nvPicPr>
          <p:cNvPr id="22530" name="Picture 2" descr="http://www.procella.ru/uploads/posts/2011-01/1296377322_26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060848"/>
            <a:ext cx="4305300" cy="4217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157</TotalTime>
  <Words>646</Words>
  <Application>Microsoft Office PowerPoint</Application>
  <PresentationFormat>Экран (4:3)</PresentationFormat>
  <Paragraphs>59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Разработка факультативного (кружкового) занятия по теме: Сохраним климат путем простых энергетических решений.</vt:lpstr>
      <vt:lpstr>Парниковый эффект.</vt:lpstr>
      <vt:lpstr>Основными факторами, обусловившими увеличение содержания двуокиси углерода в атмосфере, являются антропогенные выбросы этого газа вследствие сжигания ископаемого топлива.</vt:lpstr>
      <vt:lpstr>Основные поставщики СО2 – развитые страны. Большие выбросы в Восточной Европе связаны не только с развитием промышленности, но и  с устаревшими технологиями.</vt:lpstr>
      <vt:lpstr>Слайд 5</vt:lpstr>
      <vt:lpstr>Последствия парникового эффекта.</vt:lpstr>
      <vt:lpstr>Даже небольшое глобальное потепление может увеличить содержание водяных паров в атмосфере. </vt:lpstr>
      <vt:lpstr>Глобальное потепление             заставит изменить методы  земледелия и привычные сельскохозяйственные  культуры</vt:lpstr>
      <vt:lpstr>Глобальное потепление приведет к затоплению территорий и, по прогнозам, 50 млн человек будут вынуждены спасаться бегством.  Потоки беженцев  в другие страны  неизбежно приведут к  внутринациональным  и межнациональным  трениям и  конфликтам. </vt:lpstr>
      <vt:lpstr>Варианты сохранения климата.</vt:lpstr>
      <vt:lpstr>Наш вклад в снижение выбросов парниковых газов.     А что можешь сделать ты, твои одноклассники, твоя семья, твои земляки для своей планеты?  </vt:lpstr>
      <vt:lpstr>Для этого следует : </vt:lpstr>
      <vt:lpstr>Варианты экономии энергии: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Обращение к землянам.  </vt:lpstr>
      <vt:lpstr>Закончи предложения:</vt:lpstr>
      <vt:lpstr>Домашнее задание </vt:lpstr>
      <vt:lpstr>Спасибо за сотрудничество!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16</cp:revision>
  <dcterms:created xsi:type="dcterms:W3CDTF">2012-10-25T10:32:20Z</dcterms:created>
  <dcterms:modified xsi:type="dcterms:W3CDTF">2012-10-25T13:10:07Z</dcterms:modified>
</cp:coreProperties>
</file>